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61" r:id="rId3"/>
    <p:sldId id="262" r:id="rId4"/>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D4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9046" autoAdjust="0"/>
  </p:normalViewPr>
  <p:slideViewPr>
    <p:cSldViewPr snapToGrid="0" snapToObjects="1">
      <p:cViewPr varScale="1">
        <p:scale>
          <a:sx n="68" d="100"/>
          <a:sy n="68" d="100"/>
        </p:scale>
        <p:origin x="1397"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60" d="100"/>
          <a:sy n="60" d="100"/>
        </p:scale>
        <p:origin x="2698"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636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otes Placeholder 7"/>
          <p:cNvSpPr>
            <a:spLocks noGrp="1"/>
          </p:cNvSpPr>
          <p:nvPr>
            <p:ph type="body" idx="1"/>
          </p:nvPr>
        </p:nvSpPr>
        <p:spPr>
          <a:xfrm>
            <a:off x="679450" y="4776788"/>
            <a:ext cx="5438775" cy="3908425"/>
          </a:xfrm>
          <a:prstGeom prst="rect">
            <a:avLst/>
          </a:prstGeom>
        </p:spPr>
        <p:txBody>
          <a:bodyPr/>
          <a:lstStyle/>
          <a:p>
            <a:pPr rtl="0"/>
            <a:r>
              <a:rPr lang="en-US" sz="1200" b="1" i="0" u="none" strike="noStrike" kern="1200" baseline="30000" dirty="0" smtClean="0">
                <a:solidFill>
                  <a:schemeClr val="tx1"/>
                </a:solidFill>
                <a:latin typeface="+mn-lt"/>
                <a:ea typeface="+mn-ea"/>
                <a:cs typeface="+mn-cs"/>
              </a:rPr>
              <a:t>STEPS</a:t>
            </a:r>
          </a:p>
          <a:p>
            <a:pPr rtl="0"/>
            <a:r>
              <a:rPr lang="en-US" sz="1200" b="0" i="0" u="none" strike="noStrike" kern="1200" baseline="30000" dirty="0" smtClean="0">
                <a:solidFill>
                  <a:schemeClr val="tx1"/>
                </a:solidFill>
                <a:latin typeface="+mn-lt"/>
                <a:ea typeface="+mn-ea"/>
                <a:cs typeface="+mn-cs"/>
              </a:rPr>
              <a:t>Display digital file 13 (11-times table: Football crazy). This requires some explanation:</a:t>
            </a:r>
          </a:p>
          <a:p>
            <a:pPr lvl="1" rtl="0"/>
            <a:r>
              <a:rPr lang="en-US" sz="1200" b="0" i="0" u="none" strike="noStrike" kern="1200" baseline="30000" dirty="0" smtClean="0">
                <a:solidFill>
                  <a:schemeClr val="tx1"/>
                </a:solidFill>
                <a:latin typeface="+mn-lt"/>
                <a:ea typeface="+mn-ea"/>
                <a:cs typeface="+mn-cs"/>
              </a:rPr>
              <a:t/>
            </a:r>
            <a:br>
              <a:rPr lang="en-US" sz="1200" b="0" i="0" u="none" strike="noStrike" kern="1200" baseline="30000" dirty="0" smtClean="0">
                <a:solidFill>
                  <a:schemeClr val="tx1"/>
                </a:solidFill>
                <a:latin typeface="+mn-lt"/>
                <a:ea typeface="+mn-ea"/>
                <a:cs typeface="+mn-cs"/>
              </a:rPr>
            </a:br>
            <a:r>
              <a:rPr lang="en-US" sz="1200" b="0" i="0" u="none" strike="noStrike" kern="1200" baseline="30000" dirty="0" smtClean="0">
                <a:solidFill>
                  <a:schemeClr val="tx1"/>
                </a:solidFill>
                <a:latin typeface="+mn-lt"/>
                <a:ea typeface="+mn-ea"/>
                <a:cs typeface="+mn-cs"/>
              </a:rPr>
              <a:t>Each year 12 football teams, who have all scored more goals than they have conceded, are put into 2 lists: 1 for the first half of the season and the other for the second half of the season.</a:t>
            </a:r>
          </a:p>
          <a:p>
            <a:pPr lvl="1" rtl="0"/>
            <a:r>
              <a:rPr lang="en-US" sz="1200" b="0" i="0" u="none" strike="noStrike" kern="1200" baseline="30000" dirty="0" smtClean="0">
                <a:solidFill>
                  <a:schemeClr val="tx1"/>
                </a:solidFill>
                <a:latin typeface="+mn-lt"/>
                <a:ea typeface="+mn-ea"/>
                <a:cs typeface="+mn-cs"/>
              </a:rPr>
              <a:t/>
            </a:r>
            <a:br>
              <a:rPr lang="en-US" sz="1200" b="0" i="0" u="none" strike="noStrike" kern="1200" baseline="30000" dirty="0" smtClean="0">
                <a:solidFill>
                  <a:schemeClr val="tx1"/>
                </a:solidFill>
                <a:latin typeface="+mn-lt"/>
                <a:ea typeface="+mn-ea"/>
                <a:cs typeface="+mn-cs"/>
              </a:rPr>
            </a:br>
            <a:r>
              <a:rPr lang="en-US" sz="1200" b="0" i="0" u="none" strike="noStrike" kern="1200" baseline="30000" dirty="0" smtClean="0">
                <a:solidFill>
                  <a:schemeClr val="tx1"/>
                </a:solidFill>
                <a:latin typeface="+mn-lt"/>
                <a:ea typeface="+mn-ea"/>
                <a:cs typeface="+mn-cs"/>
              </a:rPr>
              <a:t>For every goal a team has scored more than they have conceded, the difference is multiplied by the number of games they have played (in each case 11). They are then awarded points for that half of the season. (Spend time on the concept and calculation of goal difference; it is the key to the activity.)</a:t>
            </a:r>
          </a:p>
          <a:p>
            <a:pPr lvl="1" rtl="0"/>
            <a:r>
              <a:rPr lang="en-US" sz="1200" b="0" i="0" u="none" strike="noStrike" kern="1200" baseline="30000" dirty="0" smtClean="0">
                <a:solidFill>
                  <a:schemeClr val="tx1"/>
                </a:solidFill>
                <a:latin typeface="+mn-lt"/>
                <a:ea typeface="+mn-ea"/>
                <a:cs typeface="+mn-cs"/>
              </a:rPr>
              <a:t/>
            </a:r>
            <a:br>
              <a:rPr lang="en-US" sz="1200" b="0" i="0" u="none" strike="noStrike" kern="1200" baseline="30000" dirty="0" smtClean="0">
                <a:solidFill>
                  <a:schemeClr val="tx1"/>
                </a:solidFill>
                <a:latin typeface="+mn-lt"/>
                <a:ea typeface="+mn-ea"/>
                <a:cs typeface="+mn-cs"/>
              </a:rPr>
            </a:br>
            <a:r>
              <a:rPr lang="en-US" sz="1200" b="0" i="0" u="none" strike="noStrike" kern="1200" baseline="30000" dirty="0" smtClean="0">
                <a:solidFill>
                  <a:schemeClr val="tx1"/>
                </a:solidFill>
                <a:latin typeface="+mn-lt"/>
                <a:ea typeface="+mn-ea"/>
                <a:cs typeface="+mn-cs"/>
              </a:rPr>
              <a:t>So, a team that has played 11 games, scored 5 goals and conceded 3, would score</a:t>
            </a:r>
            <a:r>
              <a:rPr lang="en-US" sz="1200" b="0" i="0" u="none" strike="noStrike" kern="1200" baseline="0" dirty="0" smtClean="0">
                <a:solidFill>
                  <a:schemeClr val="tx1"/>
                </a:solidFill>
                <a:latin typeface="+mn-lt"/>
                <a:ea typeface="+mn-ea"/>
                <a:cs typeface="+mn-cs"/>
              </a:rPr>
              <a:t/>
            </a:r>
            <a:br>
              <a:rPr lang="en-US" sz="1200" b="0" i="0" u="none" strike="noStrike" kern="1200" baseline="0" dirty="0" smtClean="0">
                <a:solidFill>
                  <a:schemeClr val="tx1"/>
                </a:solidFill>
                <a:latin typeface="+mn-lt"/>
                <a:ea typeface="+mn-ea"/>
                <a:cs typeface="+mn-cs"/>
              </a:rPr>
            </a:br>
            <a:r>
              <a:rPr lang="en-US" sz="1200" b="0" i="0" u="none" strike="noStrike" kern="1200" baseline="30000" dirty="0" smtClean="0">
                <a:solidFill>
                  <a:schemeClr val="tx1"/>
                </a:solidFill>
                <a:latin typeface="+mn-lt"/>
                <a:ea typeface="+mn-ea"/>
                <a:cs typeface="+mn-cs"/>
              </a:rPr>
              <a:t>11 × (5 − 3); which is 11 × 2 = 22 points.</a:t>
            </a:r>
          </a:p>
          <a:p>
            <a:pPr lvl="1" rtl="0"/>
            <a:r>
              <a:rPr lang="en-US" sz="1200" b="0" i="0" u="none" strike="noStrike" kern="1200" baseline="30000" dirty="0" smtClean="0">
                <a:solidFill>
                  <a:schemeClr val="tx1"/>
                </a:solidFill>
                <a:latin typeface="+mn-lt"/>
                <a:ea typeface="+mn-ea"/>
                <a:cs typeface="+mn-cs"/>
              </a:rPr>
              <a:t/>
            </a:r>
            <a:br>
              <a:rPr lang="en-US" sz="1200" b="0" i="0" u="none" strike="noStrike" kern="1200" baseline="30000" dirty="0" smtClean="0">
                <a:solidFill>
                  <a:schemeClr val="tx1"/>
                </a:solidFill>
                <a:latin typeface="+mn-lt"/>
                <a:ea typeface="+mn-ea"/>
                <a:cs typeface="+mn-cs"/>
              </a:rPr>
            </a:br>
            <a:r>
              <a:rPr lang="en-US" sz="1200" b="0" i="0" u="none" strike="noStrike" kern="1200" baseline="30000" dirty="0" smtClean="0">
                <a:solidFill>
                  <a:schemeClr val="tx1"/>
                </a:solidFill>
                <a:latin typeface="+mn-lt"/>
                <a:ea typeface="+mn-ea"/>
                <a:cs typeface="+mn-cs"/>
              </a:rPr>
              <a:t>When the points for each half of the season are added together, the team with the most points is the winner.</a:t>
            </a:r>
          </a:p>
          <a:p>
            <a:pPr lvl="1" rtl="0"/>
            <a:endParaRPr lang="en-US" sz="1200" b="0" i="0" u="none" strike="noStrike" kern="1200" baseline="30000" dirty="0" smtClean="0">
              <a:solidFill>
                <a:schemeClr val="tx1"/>
              </a:solidFill>
              <a:latin typeface="+mn-lt"/>
              <a:ea typeface="+mn-ea"/>
              <a:cs typeface="+mn-cs"/>
            </a:endParaRPr>
          </a:p>
          <a:p>
            <a:pPr rtl="0"/>
            <a:r>
              <a:rPr lang="en-US" sz="1200" b="0" i="0" u="none" strike="noStrike" kern="1200" baseline="30000" dirty="0" smtClean="0">
                <a:solidFill>
                  <a:schemeClr val="tx1"/>
                </a:solidFill>
                <a:latin typeface="+mn-lt"/>
                <a:ea typeface="+mn-ea"/>
                <a:cs typeface="+mn-cs"/>
              </a:rPr>
              <a:t>Children should work on completing resource 6</a:t>
            </a:r>
            <a:r>
              <a:rPr lang="en-US" sz="1200" b="0" i="0" u="none" strike="noStrike" kern="1200" baseline="0" dirty="0" smtClean="0">
                <a:solidFill>
                  <a:schemeClr val="tx1"/>
                </a:solidFill>
                <a:latin typeface="+mn-lt"/>
                <a:ea typeface="+mn-ea"/>
                <a:cs typeface="+mn-cs"/>
              </a:rPr>
              <a:t> </a:t>
            </a:r>
            <a:r>
              <a:rPr lang="en-US" sz="1200" b="0" i="0" u="none" strike="noStrike" kern="1200" baseline="30000" dirty="0" smtClean="0">
                <a:solidFill>
                  <a:schemeClr val="tx1"/>
                </a:solidFill>
                <a:latin typeface="+mn-lt"/>
                <a:ea typeface="+mn-ea"/>
                <a:cs typeface="+mn-cs"/>
              </a:rPr>
              <a:t>(Football crazy), independently, in pairs or in groups as desired. Once the aim is clear, the process is quite straightforward. Children will succeed if they approach the work methodically.</a:t>
            </a:r>
          </a:p>
          <a:p>
            <a:pPr rtl="0"/>
            <a:endParaRPr lang="en-US" sz="1200" b="0" i="0" u="none" strike="noStrike" kern="1200" baseline="30000" dirty="0" smtClean="0">
              <a:solidFill>
                <a:schemeClr val="tx1"/>
              </a:solidFill>
              <a:latin typeface="+mn-lt"/>
              <a:ea typeface="+mn-ea"/>
              <a:cs typeface="+mn-cs"/>
            </a:endParaRPr>
          </a:p>
          <a:p>
            <a:pPr rtl="0"/>
            <a:r>
              <a:rPr lang="en-US" sz="1200" b="0" i="0" u="none" strike="noStrike" kern="1200" baseline="30000" dirty="0" smtClean="0">
                <a:solidFill>
                  <a:schemeClr val="tx1"/>
                </a:solidFill>
                <a:latin typeface="+mn-lt"/>
                <a:ea typeface="+mn-ea"/>
                <a:cs typeface="+mn-cs"/>
              </a:rPr>
              <a:t>The aim is to work out who will get the most points when the points for the 2 halves of the season are added together, and who will get the fewest. (Answer: Team G  will get the most with 231 points; and team F will get the fewest with</a:t>
            </a:r>
            <a:r>
              <a:rPr lang="en-US" sz="1200" b="0" i="0" u="none" strike="noStrike" kern="1200" baseline="0" dirty="0" smtClean="0">
                <a:solidFill>
                  <a:schemeClr val="tx1"/>
                </a:solidFill>
                <a:latin typeface="+mn-lt"/>
                <a:ea typeface="+mn-ea"/>
                <a:cs typeface="+mn-cs"/>
              </a:rPr>
              <a:t> </a:t>
            </a:r>
            <a:r>
              <a:rPr lang="en-US" sz="1200" b="0" i="0" u="none" strike="noStrike" kern="1200" baseline="30000" dirty="0" smtClean="0">
                <a:solidFill>
                  <a:schemeClr val="tx1"/>
                </a:solidFill>
                <a:latin typeface="+mn-lt"/>
                <a:ea typeface="+mn-ea"/>
                <a:cs typeface="+mn-cs"/>
              </a:rPr>
              <a:t>33 points.)</a:t>
            </a:r>
          </a:p>
          <a:p>
            <a:pPr rtl="0"/>
            <a:endParaRPr lang="en-US" sz="1200" b="0" i="0" u="none" strike="noStrike" kern="1200" baseline="30000" dirty="0" smtClean="0">
              <a:solidFill>
                <a:schemeClr val="tx1"/>
              </a:solidFill>
              <a:latin typeface="+mn-lt"/>
              <a:ea typeface="+mn-ea"/>
              <a:cs typeface="+mn-cs"/>
            </a:endParaRPr>
          </a:p>
          <a:p>
            <a:pPr rtl="0"/>
            <a:r>
              <a:rPr lang="en-US" sz="1200" b="1" i="0" u="none" strike="noStrike" kern="1200" baseline="30000" dirty="0" smtClean="0">
                <a:solidFill>
                  <a:schemeClr val="tx1"/>
                </a:solidFill>
                <a:latin typeface="+mn-lt"/>
                <a:ea typeface="+mn-ea"/>
                <a:cs typeface="+mn-cs"/>
              </a:rPr>
              <a:t>EXTEND</a:t>
            </a:r>
          </a:p>
          <a:p>
            <a:pPr rtl="0"/>
            <a:r>
              <a:rPr lang="en-US" sz="1200" b="0" i="0" u="none" strike="noStrike" kern="1200" baseline="30000" dirty="0" smtClean="0">
                <a:solidFill>
                  <a:schemeClr val="tx1"/>
                </a:solidFill>
                <a:latin typeface="+mn-lt"/>
                <a:ea typeface="+mn-ea"/>
                <a:cs typeface="+mn-cs"/>
              </a:rPr>
              <a:t>Ask the children to write out the complete list of teams in order of points, from highest to lowest, and to write how many more points each team scored than the 1 below it. From this, they should write how much better their goal difference was, for example team G won with 231 points, and team L were second with 220 points. There is an 11 point difference, which means that team G had a 1-goal better difference than L.</a:t>
            </a:r>
            <a:endParaRPr lang="en-US" sz="1400" b="0" i="0" u="none" strike="noStrike" kern="1200" baseline="30000" dirty="0" smtClean="0">
              <a:solidFill>
                <a:schemeClr val="tx1"/>
              </a:solidFill>
              <a:latin typeface="+mn-lt"/>
              <a:ea typeface="+mn-ea"/>
              <a:cs typeface="+mn-cs"/>
            </a:endParaRPr>
          </a:p>
          <a:p>
            <a:endParaRPr lang="en-GB" dirty="0"/>
          </a:p>
        </p:txBody>
      </p:sp>
      <p:sp>
        <p:nvSpPr>
          <p:cNvPr id="2" name="Slide Image Placeholder 1"/>
          <p:cNvSpPr>
            <a:spLocks noGrp="1" noRot="1" noChangeAspect="1"/>
          </p:cNvSpPr>
          <p:nvPr>
            <p:ph type="sldImg"/>
          </p:nvPr>
        </p:nvSpPr>
        <p:spPr>
          <a:xfrm>
            <a:off x="1166813" y="1241425"/>
            <a:ext cx="4464050" cy="3349625"/>
          </a:xfrm>
          <a:prstGeom prst="rect">
            <a:avLst/>
          </a:prstGeom>
        </p:spPr>
      </p:sp>
    </p:spTree>
    <p:extLst>
      <p:ext uri="{BB962C8B-B14F-4D97-AF65-F5344CB8AC3E}">
        <p14:creationId xmlns:p14="http://schemas.microsoft.com/office/powerpoint/2010/main" val="141659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a:prstGeom prst="rect">
            <a:avLst/>
          </a:prstGeom>
        </p:spPr>
      </p:sp>
    </p:spTree>
    <p:extLst>
      <p:ext uri="{BB962C8B-B14F-4D97-AF65-F5344CB8AC3E}">
        <p14:creationId xmlns:p14="http://schemas.microsoft.com/office/powerpoint/2010/main" val="2023918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a:prstGeom prst="rect">
            <a:avLst/>
          </a:prstGeom>
        </p:spPr>
      </p:sp>
    </p:spTree>
    <p:extLst>
      <p:ext uri="{BB962C8B-B14F-4D97-AF65-F5344CB8AC3E}">
        <p14:creationId xmlns:p14="http://schemas.microsoft.com/office/powerpoint/2010/main" val="2064830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622AF15C-4824-4A44-9AB9-8063864C14C9}"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1687430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22AF15C-4824-4A44-9AB9-8063864C14C9}"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4134835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22AF15C-4824-4A44-9AB9-8063864C14C9}"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3748594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22AF15C-4824-4A44-9AB9-8063864C14C9}"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229764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622AF15C-4824-4A44-9AB9-8063864C14C9}"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225093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622AF15C-4824-4A44-9AB9-8063864C14C9}"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641248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622AF15C-4824-4A44-9AB9-8063864C14C9}" type="datetimeFigureOut">
              <a:rPr lang="en-US" smtClean="0"/>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9900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622AF15C-4824-4A44-9AB9-8063864C14C9}" type="datetimeFigureOut">
              <a:rPr lang="en-US" smtClean="0"/>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2661013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2AF15C-4824-4A44-9AB9-8063864C14C9}" type="datetimeFigureOut">
              <a:rPr lang="en-US" smtClean="0"/>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1982415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22AF15C-4824-4A44-9AB9-8063864C14C9}"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528944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22AF15C-4824-4A44-9AB9-8063864C14C9}"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88B127-41F8-2442-AE4C-DDE19EF87CFD}" type="slidenum">
              <a:rPr lang="en-US" smtClean="0"/>
              <a:t>‹#›</a:t>
            </a:fld>
            <a:endParaRPr lang="en-US"/>
          </a:p>
        </p:txBody>
      </p:sp>
    </p:spTree>
    <p:extLst>
      <p:ext uri="{BB962C8B-B14F-4D97-AF65-F5344CB8AC3E}">
        <p14:creationId xmlns:p14="http://schemas.microsoft.com/office/powerpoint/2010/main" val="339875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AF15C-4824-4A44-9AB9-8063864C14C9}" type="datetimeFigureOut">
              <a:rPr lang="en-US" smtClean="0"/>
              <a:t>8/15/2018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88B127-41F8-2442-AE4C-DDE19EF87CFD}" type="slidenum">
              <a:rPr lang="en-US" smtClean="0"/>
              <a:t>‹#›</a:t>
            </a:fld>
            <a:endParaRPr lang="en-US"/>
          </a:p>
        </p:txBody>
      </p:sp>
    </p:spTree>
    <p:extLst>
      <p:ext uri="{BB962C8B-B14F-4D97-AF65-F5344CB8AC3E}">
        <p14:creationId xmlns:p14="http://schemas.microsoft.com/office/powerpoint/2010/main" val="799670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1.png"/><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1.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1311" y="5243799"/>
            <a:ext cx="7812690" cy="1752600"/>
          </a:xfrm>
        </p:spPr>
        <p:txBody>
          <a:bodyPr/>
          <a:lstStyle/>
          <a:p>
            <a:r>
              <a:rPr lang="en-US" dirty="0" smtClean="0">
                <a:solidFill>
                  <a:srgbClr val="000000"/>
                </a:solidFill>
                <a:latin typeface="Verdana"/>
                <a:cs typeface="Verdana"/>
              </a:rPr>
              <a:t>Digital file 13: 11-times table: Football crazy</a:t>
            </a:r>
            <a:endParaRPr lang="en-US" dirty="0">
              <a:solidFill>
                <a:srgbClr val="000000"/>
              </a:solidFill>
              <a:latin typeface="Verdana"/>
              <a:cs typeface="Verdana"/>
            </a:endParaRPr>
          </a:p>
        </p:txBody>
      </p:sp>
      <p:pic>
        <p:nvPicPr>
          <p:cNvPr id="8" name="Picture 7" descr="Artboard 1.png"/>
          <p:cNvPicPr>
            <a:picLocks noChangeAspect="1"/>
          </p:cNvPicPr>
          <p:nvPr/>
        </p:nvPicPr>
        <p:blipFill rotWithShape="1">
          <a:blip r:embed="rId3">
            <a:extLst>
              <a:ext uri="{28A0092B-C50C-407E-A947-70E740481C1C}">
                <a14:useLocalDpi xmlns:a14="http://schemas.microsoft.com/office/drawing/2010/main" val="0"/>
              </a:ext>
            </a:extLst>
          </a:blip>
          <a:srcRect l="49010" t="86590" r="26958" b="7152"/>
          <a:stretch/>
        </p:blipFill>
        <p:spPr>
          <a:xfrm>
            <a:off x="3626180" y="6083071"/>
            <a:ext cx="2631364" cy="700744"/>
          </a:xfrm>
          <a:prstGeom prst="rect">
            <a:avLst/>
          </a:prstGeom>
        </p:spPr>
      </p:pic>
      <p:pic>
        <p:nvPicPr>
          <p:cNvPr id="10" name="Picture 9"/>
          <p:cNvPicPr>
            <a:picLocks noChangeAspect="1"/>
          </p:cNvPicPr>
          <p:nvPr/>
        </p:nvPicPr>
        <p:blipFill>
          <a:blip r:embed="rId4"/>
          <a:stretch>
            <a:fillRect/>
          </a:stretch>
        </p:blipFill>
        <p:spPr>
          <a:xfrm>
            <a:off x="3072469" y="393756"/>
            <a:ext cx="3327863" cy="2233899"/>
          </a:xfrm>
          <a:prstGeom prst="rect">
            <a:avLst/>
          </a:prstGeom>
        </p:spPr>
      </p:pic>
      <p:pic>
        <p:nvPicPr>
          <p:cNvPr id="12" name="Picture 11"/>
          <p:cNvPicPr>
            <a:picLocks noChangeAspect="1"/>
          </p:cNvPicPr>
          <p:nvPr/>
        </p:nvPicPr>
        <p:blipFill>
          <a:blip r:embed="rId5"/>
          <a:stretch>
            <a:fillRect/>
          </a:stretch>
        </p:blipFill>
        <p:spPr>
          <a:xfrm>
            <a:off x="0" y="0"/>
            <a:ext cx="1748431" cy="6858000"/>
          </a:xfrm>
          <a:prstGeom prst="rect">
            <a:avLst/>
          </a:prstGeom>
        </p:spPr>
      </p:pic>
      <p:pic>
        <p:nvPicPr>
          <p:cNvPr id="13" name="Picture 12"/>
          <p:cNvPicPr>
            <a:picLocks noChangeAspect="1"/>
          </p:cNvPicPr>
          <p:nvPr/>
        </p:nvPicPr>
        <p:blipFill>
          <a:blip r:embed="rId6"/>
          <a:stretch>
            <a:fillRect/>
          </a:stretch>
        </p:blipFill>
        <p:spPr>
          <a:xfrm>
            <a:off x="6137473" y="3046069"/>
            <a:ext cx="1284688" cy="1756840"/>
          </a:xfrm>
          <a:prstGeom prst="rect">
            <a:avLst/>
          </a:prstGeom>
        </p:spPr>
      </p:pic>
      <p:pic>
        <p:nvPicPr>
          <p:cNvPr id="14" name="Picture 2" descr="C:\Users\rmorgan\AppData\Local\Temp\SNAGHTMLebf7bb.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2469" y="2797678"/>
            <a:ext cx="3294000" cy="2225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150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619672" y="1226115"/>
            <a:ext cx="7469220" cy="4841306"/>
          </a:xfrm>
          <a:prstGeom prst="rect">
            <a:avLst/>
          </a:prstGeom>
        </p:spPr>
      </p:pic>
      <p:pic>
        <p:nvPicPr>
          <p:cNvPr id="2" name="Picture 1"/>
          <p:cNvPicPr>
            <a:picLocks noChangeAspect="1"/>
          </p:cNvPicPr>
          <p:nvPr/>
        </p:nvPicPr>
        <p:blipFill>
          <a:blip r:embed="rId4"/>
          <a:stretch>
            <a:fillRect/>
          </a:stretch>
        </p:blipFill>
        <p:spPr>
          <a:xfrm>
            <a:off x="0" y="0"/>
            <a:ext cx="1748431" cy="6858000"/>
          </a:xfrm>
          <a:prstGeom prst="rect">
            <a:avLst/>
          </a:prstGeom>
        </p:spPr>
      </p:pic>
      <p:pic>
        <p:nvPicPr>
          <p:cNvPr id="14" name="Picture 13" descr="Artboard 1.png"/>
          <p:cNvPicPr>
            <a:picLocks noChangeAspect="1"/>
          </p:cNvPicPr>
          <p:nvPr/>
        </p:nvPicPr>
        <p:blipFill rotWithShape="1">
          <a:blip r:embed="rId5">
            <a:extLst>
              <a:ext uri="{28A0092B-C50C-407E-A947-70E740481C1C}">
                <a14:useLocalDpi xmlns:a14="http://schemas.microsoft.com/office/drawing/2010/main" val="0"/>
              </a:ext>
            </a:extLst>
          </a:blip>
          <a:srcRect l="49010" t="86590" r="26958" b="7152"/>
          <a:stretch/>
        </p:blipFill>
        <p:spPr>
          <a:xfrm>
            <a:off x="-48667" y="0"/>
            <a:ext cx="1789952" cy="476672"/>
          </a:xfrm>
          <a:prstGeom prst="rect">
            <a:avLst/>
          </a:prstGeom>
        </p:spPr>
      </p:pic>
      <p:pic>
        <p:nvPicPr>
          <p:cNvPr id="15" name="Picture 14" descr="times_table_logos_colours.png"/>
          <p:cNvPicPr>
            <a:picLocks noChangeAspect="1"/>
          </p:cNvPicPr>
          <p:nvPr/>
        </p:nvPicPr>
        <p:blipFill rotWithShape="1">
          <a:blip r:embed="rId6">
            <a:extLst>
              <a:ext uri="{28A0092B-C50C-407E-A947-70E740481C1C}">
                <a14:useLocalDpi xmlns:a14="http://schemas.microsoft.com/office/drawing/2010/main" val="0"/>
              </a:ext>
            </a:extLst>
          </a:blip>
          <a:srcRect l="58129" t="26692" b="48787"/>
          <a:stretch/>
        </p:blipFill>
        <p:spPr>
          <a:xfrm>
            <a:off x="52549" y="476672"/>
            <a:ext cx="1335582" cy="941181"/>
          </a:xfrm>
          <a:prstGeom prst="rect">
            <a:avLst/>
          </a:prstGeom>
        </p:spPr>
      </p:pic>
      <p:pic>
        <p:nvPicPr>
          <p:cNvPr id="17" name="Picture 16" descr="times_table_logos_colours.png"/>
          <p:cNvPicPr>
            <a:picLocks noChangeAspect="1"/>
          </p:cNvPicPr>
          <p:nvPr/>
        </p:nvPicPr>
        <p:blipFill rotWithShape="1">
          <a:blip r:embed="rId6">
            <a:extLst>
              <a:ext uri="{28A0092B-C50C-407E-A947-70E740481C1C}">
                <a14:useLocalDpi xmlns:a14="http://schemas.microsoft.com/office/drawing/2010/main" val="0"/>
              </a:ext>
            </a:extLst>
          </a:blip>
          <a:srcRect l="14331" t="85696" r="46481" b="1661"/>
          <a:stretch/>
        </p:blipFill>
        <p:spPr>
          <a:xfrm>
            <a:off x="-124038" y="1417853"/>
            <a:ext cx="1743710" cy="676969"/>
          </a:xfrm>
          <a:prstGeom prst="rect">
            <a:avLst/>
          </a:prstGeom>
        </p:spPr>
      </p:pic>
      <p:pic>
        <p:nvPicPr>
          <p:cNvPr id="13" name="Picture 12" descr="JP_Mo'bot_artwork_bk3_001.png"/>
          <p:cNvPicPr>
            <a:picLocks noChangeAspect="1"/>
          </p:cNvPicPr>
          <p:nvPr/>
        </p:nvPicPr>
        <p:blipFill rotWithShape="1">
          <a:blip r:embed="rId7">
            <a:extLst>
              <a:ext uri="{28A0092B-C50C-407E-A947-70E740481C1C}">
                <a14:useLocalDpi xmlns:a14="http://schemas.microsoft.com/office/drawing/2010/main" val="0"/>
              </a:ext>
            </a:extLst>
          </a:blip>
          <a:srcRect r="67670" b="57982"/>
          <a:stretch/>
        </p:blipFill>
        <p:spPr>
          <a:xfrm>
            <a:off x="761394" y="5085184"/>
            <a:ext cx="1506355" cy="1772816"/>
          </a:xfrm>
          <a:prstGeom prst="rect">
            <a:avLst/>
          </a:prstGeom>
        </p:spPr>
      </p:pic>
      <p:sp>
        <p:nvSpPr>
          <p:cNvPr id="11" name="Subtitle 2"/>
          <p:cNvSpPr>
            <a:spLocks noGrp="1"/>
          </p:cNvSpPr>
          <p:nvPr>
            <p:ph type="subTitle" idx="1"/>
          </p:nvPr>
        </p:nvSpPr>
        <p:spPr>
          <a:xfrm>
            <a:off x="1235110" y="190777"/>
            <a:ext cx="7663793" cy="636580"/>
          </a:xfrm>
        </p:spPr>
        <p:txBody>
          <a:bodyPr>
            <a:normAutofit lnSpcReduction="10000"/>
          </a:bodyPr>
          <a:lstStyle/>
          <a:p>
            <a:r>
              <a:rPr lang="en-US" sz="3600" dirty="0" smtClean="0">
                <a:solidFill>
                  <a:schemeClr val="tx1"/>
                </a:solidFill>
                <a:latin typeface="Verdana"/>
                <a:cs typeface="Verdana"/>
              </a:rPr>
              <a:t>First half of the season</a:t>
            </a:r>
            <a:endParaRPr lang="en-US" sz="3600" dirty="0" smtClean="0">
              <a:solidFill>
                <a:schemeClr val="tx1"/>
              </a:solidFill>
              <a:latin typeface="Verdana"/>
              <a:cs typeface="Verdana"/>
            </a:endParaRPr>
          </a:p>
          <a:p>
            <a:endParaRPr lang="en-US" sz="3600" dirty="0">
              <a:solidFill>
                <a:schemeClr val="tx1"/>
              </a:solidFill>
              <a:latin typeface="Verdana"/>
              <a:cs typeface="Verdana"/>
            </a:endParaRPr>
          </a:p>
          <a:p>
            <a:endParaRPr lang="en-US" sz="3600" dirty="0" smtClean="0">
              <a:solidFill>
                <a:schemeClr val="tx1"/>
              </a:solidFill>
              <a:latin typeface="Verdana"/>
              <a:cs typeface="Verdana"/>
            </a:endParaRPr>
          </a:p>
          <a:p>
            <a:endParaRPr lang="en-US" sz="3600" dirty="0">
              <a:solidFill>
                <a:schemeClr val="tx1"/>
              </a:solidFill>
              <a:latin typeface="Verdana"/>
              <a:cs typeface="Verdana"/>
            </a:endParaRPr>
          </a:p>
          <a:p>
            <a:endParaRPr lang="en-US" sz="3600" dirty="0">
              <a:solidFill>
                <a:schemeClr val="tx1"/>
              </a:solidFill>
              <a:latin typeface="Verdana"/>
              <a:cs typeface="Verdana"/>
            </a:endParaRPr>
          </a:p>
        </p:txBody>
      </p:sp>
    </p:spTree>
    <p:extLst>
      <p:ext uri="{BB962C8B-B14F-4D97-AF65-F5344CB8AC3E}">
        <p14:creationId xmlns:p14="http://schemas.microsoft.com/office/powerpoint/2010/main" val="877054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68339" y="1316650"/>
            <a:ext cx="7461400" cy="4817843"/>
          </a:xfrm>
          <a:prstGeom prst="rect">
            <a:avLst/>
          </a:prstGeom>
        </p:spPr>
      </p:pic>
      <p:pic>
        <p:nvPicPr>
          <p:cNvPr id="2" name="Picture 1"/>
          <p:cNvPicPr>
            <a:picLocks noChangeAspect="1"/>
          </p:cNvPicPr>
          <p:nvPr/>
        </p:nvPicPr>
        <p:blipFill>
          <a:blip r:embed="rId4"/>
          <a:stretch>
            <a:fillRect/>
          </a:stretch>
        </p:blipFill>
        <p:spPr>
          <a:xfrm>
            <a:off x="0" y="0"/>
            <a:ext cx="1748431" cy="6858000"/>
          </a:xfrm>
          <a:prstGeom prst="rect">
            <a:avLst/>
          </a:prstGeom>
        </p:spPr>
      </p:pic>
      <p:pic>
        <p:nvPicPr>
          <p:cNvPr id="14" name="Picture 13" descr="Artboard 1.png"/>
          <p:cNvPicPr>
            <a:picLocks noChangeAspect="1"/>
          </p:cNvPicPr>
          <p:nvPr/>
        </p:nvPicPr>
        <p:blipFill rotWithShape="1">
          <a:blip r:embed="rId5">
            <a:extLst>
              <a:ext uri="{28A0092B-C50C-407E-A947-70E740481C1C}">
                <a14:useLocalDpi xmlns:a14="http://schemas.microsoft.com/office/drawing/2010/main" val="0"/>
              </a:ext>
            </a:extLst>
          </a:blip>
          <a:srcRect l="49010" t="86590" r="26958" b="7152"/>
          <a:stretch/>
        </p:blipFill>
        <p:spPr>
          <a:xfrm>
            <a:off x="-48667" y="0"/>
            <a:ext cx="1789952" cy="476672"/>
          </a:xfrm>
          <a:prstGeom prst="rect">
            <a:avLst/>
          </a:prstGeom>
        </p:spPr>
      </p:pic>
      <p:pic>
        <p:nvPicPr>
          <p:cNvPr id="15" name="Picture 14" descr="times_table_logos_colours.png"/>
          <p:cNvPicPr>
            <a:picLocks noChangeAspect="1"/>
          </p:cNvPicPr>
          <p:nvPr/>
        </p:nvPicPr>
        <p:blipFill rotWithShape="1">
          <a:blip r:embed="rId6">
            <a:extLst>
              <a:ext uri="{28A0092B-C50C-407E-A947-70E740481C1C}">
                <a14:useLocalDpi xmlns:a14="http://schemas.microsoft.com/office/drawing/2010/main" val="0"/>
              </a:ext>
            </a:extLst>
          </a:blip>
          <a:srcRect l="58129" t="26692" b="48787"/>
          <a:stretch/>
        </p:blipFill>
        <p:spPr>
          <a:xfrm>
            <a:off x="52549" y="476672"/>
            <a:ext cx="1335582" cy="941181"/>
          </a:xfrm>
          <a:prstGeom prst="rect">
            <a:avLst/>
          </a:prstGeom>
        </p:spPr>
      </p:pic>
      <p:pic>
        <p:nvPicPr>
          <p:cNvPr id="17" name="Picture 16" descr="times_table_logos_colours.png"/>
          <p:cNvPicPr>
            <a:picLocks noChangeAspect="1"/>
          </p:cNvPicPr>
          <p:nvPr/>
        </p:nvPicPr>
        <p:blipFill rotWithShape="1">
          <a:blip r:embed="rId6">
            <a:extLst>
              <a:ext uri="{28A0092B-C50C-407E-A947-70E740481C1C}">
                <a14:useLocalDpi xmlns:a14="http://schemas.microsoft.com/office/drawing/2010/main" val="0"/>
              </a:ext>
            </a:extLst>
          </a:blip>
          <a:srcRect l="14331" t="85696" r="46481" b="1661"/>
          <a:stretch/>
        </p:blipFill>
        <p:spPr>
          <a:xfrm>
            <a:off x="-124038" y="1417853"/>
            <a:ext cx="1743710" cy="676969"/>
          </a:xfrm>
          <a:prstGeom prst="rect">
            <a:avLst/>
          </a:prstGeom>
        </p:spPr>
      </p:pic>
      <p:pic>
        <p:nvPicPr>
          <p:cNvPr id="13" name="Picture 12" descr="JP_Mo'bot_artwork_bk3_001.png"/>
          <p:cNvPicPr>
            <a:picLocks noChangeAspect="1"/>
          </p:cNvPicPr>
          <p:nvPr/>
        </p:nvPicPr>
        <p:blipFill rotWithShape="1">
          <a:blip r:embed="rId7">
            <a:extLst>
              <a:ext uri="{28A0092B-C50C-407E-A947-70E740481C1C}">
                <a14:useLocalDpi xmlns:a14="http://schemas.microsoft.com/office/drawing/2010/main" val="0"/>
              </a:ext>
            </a:extLst>
          </a:blip>
          <a:srcRect r="67670" b="57982"/>
          <a:stretch/>
        </p:blipFill>
        <p:spPr>
          <a:xfrm>
            <a:off x="761394" y="5085184"/>
            <a:ext cx="1506355" cy="1772816"/>
          </a:xfrm>
          <a:prstGeom prst="rect">
            <a:avLst/>
          </a:prstGeom>
        </p:spPr>
      </p:pic>
      <p:sp>
        <p:nvSpPr>
          <p:cNvPr id="11" name="Subtitle 2"/>
          <p:cNvSpPr>
            <a:spLocks noGrp="1"/>
          </p:cNvSpPr>
          <p:nvPr>
            <p:ph type="subTitle" idx="1"/>
          </p:nvPr>
        </p:nvSpPr>
        <p:spPr>
          <a:xfrm>
            <a:off x="1235110" y="190777"/>
            <a:ext cx="7663793" cy="636580"/>
          </a:xfrm>
        </p:spPr>
        <p:txBody>
          <a:bodyPr>
            <a:normAutofit lnSpcReduction="10000"/>
          </a:bodyPr>
          <a:lstStyle/>
          <a:p>
            <a:r>
              <a:rPr lang="en-US" sz="3600" dirty="0" smtClean="0">
                <a:solidFill>
                  <a:schemeClr val="tx1"/>
                </a:solidFill>
                <a:latin typeface="Verdana"/>
                <a:cs typeface="Verdana"/>
              </a:rPr>
              <a:t>Second half of the season</a:t>
            </a:r>
            <a:endParaRPr lang="en-US" sz="3600" dirty="0" smtClean="0">
              <a:solidFill>
                <a:schemeClr val="tx1"/>
              </a:solidFill>
              <a:latin typeface="Verdana"/>
              <a:cs typeface="Verdana"/>
            </a:endParaRPr>
          </a:p>
          <a:p>
            <a:endParaRPr lang="en-US" sz="3600" dirty="0">
              <a:solidFill>
                <a:schemeClr val="tx1"/>
              </a:solidFill>
              <a:latin typeface="Verdana"/>
              <a:cs typeface="Verdana"/>
            </a:endParaRPr>
          </a:p>
          <a:p>
            <a:endParaRPr lang="en-US" sz="3600" dirty="0" smtClean="0">
              <a:solidFill>
                <a:schemeClr val="tx1"/>
              </a:solidFill>
              <a:latin typeface="Verdana"/>
              <a:cs typeface="Verdana"/>
            </a:endParaRPr>
          </a:p>
          <a:p>
            <a:endParaRPr lang="en-US" sz="3600" dirty="0">
              <a:solidFill>
                <a:schemeClr val="tx1"/>
              </a:solidFill>
              <a:latin typeface="Verdana"/>
              <a:cs typeface="Verdana"/>
            </a:endParaRPr>
          </a:p>
          <a:p>
            <a:endParaRPr lang="en-US" sz="3600" dirty="0">
              <a:solidFill>
                <a:schemeClr val="tx1"/>
              </a:solidFill>
              <a:latin typeface="Verdana"/>
              <a:cs typeface="Verdana"/>
            </a:endParaRPr>
          </a:p>
        </p:txBody>
      </p:sp>
    </p:spTree>
    <p:extLst>
      <p:ext uri="{BB962C8B-B14F-4D97-AF65-F5344CB8AC3E}">
        <p14:creationId xmlns:p14="http://schemas.microsoft.com/office/powerpoint/2010/main" val="12901302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36</Words>
  <Application>Microsoft Office PowerPoint</Application>
  <PresentationFormat>On-screen Show (4:3)</PresentationFormat>
  <Paragraphs>20</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Verdana</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Stokes, Audrey</cp:lastModifiedBy>
  <cp:revision>39</cp:revision>
  <cp:lastPrinted>2018-08-15T14:43:16Z</cp:lastPrinted>
  <dcterms:created xsi:type="dcterms:W3CDTF">2018-05-31T11:45:36Z</dcterms:created>
  <dcterms:modified xsi:type="dcterms:W3CDTF">2018-08-15T14:45:22Z</dcterms:modified>
</cp:coreProperties>
</file>