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2"/>
  </p:notesMasterIdLst>
  <p:sldIdLst>
    <p:sldId id="256" r:id="rId5"/>
    <p:sldId id="257" r:id="rId6"/>
    <p:sldId id="258" r:id="rId7"/>
    <p:sldId id="259" r:id="rId8"/>
    <p:sldId id="260" r:id="rId9"/>
    <p:sldId id="261" r:id="rId10"/>
    <p:sldId id="262"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3" roundtripDataSignature="AMtx7mjR+IBZiynEyPKhTSf/g83TfGS6n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customschemas.google.com/relationships/presentationmetadata" Target="metadata"/><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1" name="Google Shape;91;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9" name="Google Shape;99;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 name="Google Shape;100;p3: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6" name="Google Shape;106;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7" name="Google Shape;107;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3" name="Google Shape;113;p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5: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0" name="Google Shape;120;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171450" lvl="0" indent="-95250" algn="l" rtl="0">
              <a:spcBef>
                <a:spcPts val="0"/>
              </a:spcBef>
              <a:spcAft>
                <a:spcPts val="0"/>
              </a:spcAft>
              <a:buClr>
                <a:schemeClr val="dk1"/>
              </a:buClr>
              <a:buSzPts val="1200"/>
              <a:buFont typeface="Calibri"/>
              <a:buNone/>
            </a:pPr>
            <a:endParaRPr/>
          </a:p>
        </p:txBody>
      </p:sp>
      <p:sp>
        <p:nvSpPr>
          <p:cNvPr id="121" name="Google Shape;121;p6: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7" name="Google Shape;127;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8"/>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9"/>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9"/>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1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11"/>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1"/>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2"/>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12"/>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13"/>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13"/>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13"/>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6"/>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16"/>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7"/>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rm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1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3" name="Picture 2">
            <a:extLst>
              <a:ext uri="{FF2B5EF4-FFF2-40B4-BE49-F238E27FC236}">
                <a16:creationId xmlns:a16="http://schemas.microsoft.com/office/drawing/2014/main" id="{F22976D3-528A-104A-8417-E0C72E152A2F}"/>
              </a:ext>
            </a:extLst>
          </p:cNvPr>
          <p:cNvPicPr>
            <a:picLocks noChangeAspect="1"/>
          </p:cNvPicPr>
          <p:nvPr userDrawn="1"/>
        </p:nvPicPr>
        <p:blipFill>
          <a:blip r:embed="rId13"/>
          <a:stretch>
            <a:fillRect/>
          </a:stretch>
        </p:blipFill>
        <p:spPr>
          <a:xfrm>
            <a:off x="0" y="0"/>
            <a:ext cx="9144000" cy="6858000"/>
          </a:xfrm>
          <a:prstGeom prst="rect">
            <a:avLst/>
          </a:prstGeom>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subTitle" idx="1"/>
          </p:nvPr>
        </p:nvSpPr>
        <p:spPr>
          <a:xfrm>
            <a:off x="570215" y="793679"/>
            <a:ext cx="6400800" cy="17526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Clr>
                <a:schemeClr val="dk1"/>
              </a:buClr>
              <a:buSzPts val="3200"/>
              <a:buNone/>
            </a:pPr>
            <a:r>
              <a:rPr lang="en-GB">
                <a:solidFill>
                  <a:schemeClr val="dk1"/>
                </a:solidFill>
                <a:latin typeface="Georgia"/>
                <a:ea typeface="Georgia"/>
                <a:cs typeface="Georgia"/>
                <a:sym typeface="Georgia"/>
              </a:rPr>
              <a:t>Title slide</a:t>
            </a:r>
            <a:endParaRPr/>
          </a:p>
        </p:txBody>
      </p:sp>
      <p:pic>
        <p:nvPicPr>
          <p:cNvPr id="3" name="Picture 2">
            <a:extLst>
              <a:ext uri="{FF2B5EF4-FFF2-40B4-BE49-F238E27FC236}">
                <a16:creationId xmlns:a16="http://schemas.microsoft.com/office/drawing/2014/main" id="{02A8283F-2F5A-5244-B36C-57AB1284E425}"/>
              </a:ext>
            </a:extLst>
          </p:cNvPr>
          <p:cNvPicPr>
            <a:picLocks noChangeAspect="1"/>
          </p:cNvPicPr>
          <p:nvPr/>
        </p:nvPicPr>
        <p:blipFill>
          <a:blip r:embed="rId3"/>
          <a:stretch>
            <a:fillRect/>
          </a:stretch>
        </p:blipFill>
        <p:spPr>
          <a:xfrm>
            <a:off x="0" y="0"/>
            <a:ext cx="9144000" cy="6858000"/>
          </a:xfrm>
          <a:prstGeom prst="rect">
            <a:avLst/>
          </a:prstGeom>
        </p:spPr>
      </p:pic>
      <p:sp>
        <p:nvSpPr>
          <p:cNvPr id="4" name="Google Shape;94;p2">
            <a:extLst>
              <a:ext uri="{FF2B5EF4-FFF2-40B4-BE49-F238E27FC236}">
                <a16:creationId xmlns:a16="http://schemas.microsoft.com/office/drawing/2014/main" id="{11180260-6C9B-A545-8E89-FBD86ECB89AD}"/>
              </a:ext>
            </a:extLst>
          </p:cNvPr>
          <p:cNvSpPr txBox="1"/>
          <p:nvPr/>
        </p:nvSpPr>
        <p:spPr>
          <a:xfrm>
            <a:off x="470647" y="1578392"/>
            <a:ext cx="8202706" cy="76940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400" b="1" i="0" u="none" strike="noStrike" cap="none">
                <a:solidFill>
                  <a:schemeClr val="dk1"/>
                </a:solidFill>
                <a:latin typeface="Georgia"/>
                <a:ea typeface="Georgia"/>
                <a:cs typeface="Georgia"/>
                <a:sym typeface="Georgia"/>
              </a:rPr>
              <a:t>The Butterfly Lion</a:t>
            </a:r>
            <a:endParaRPr sz="4400" b="1" i="0" u="none" strike="noStrike" cap="none">
              <a:solidFill>
                <a:schemeClr val="dk1"/>
              </a:solidFill>
              <a:latin typeface="Georgia"/>
              <a:ea typeface="Georgia"/>
              <a:cs typeface="Georgia"/>
              <a:sym typeface="Georg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p:nvPr/>
        </p:nvSpPr>
        <p:spPr>
          <a:xfrm>
            <a:off x="478118" y="448235"/>
            <a:ext cx="8202706" cy="76940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4400" b="1" i="0" u="none" strike="noStrike" cap="none" dirty="0">
                <a:solidFill>
                  <a:schemeClr val="dk1"/>
                </a:solidFill>
                <a:latin typeface="Georgia"/>
                <a:ea typeface="Georgia"/>
                <a:cs typeface="Georgia"/>
                <a:sym typeface="Georgia"/>
              </a:rPr>
              <a:t>The Butterfly Lion</a:t>
            </a:r>
            <a:endParaRPr sz="4400" b="1" i="0" u="none" strike="noStrike" cap="none" dirty="0">
              <a:solidFill>
                <a:schemeClr val="dk1"/>
              </a:solidFill>
              <a:latin typeface="Georgia"/>
              <a:ea typeface="Georgia"/>
              <a:cs typeface="Georgia"/>
              <a:sym typeface="Georgia"/>
            </a:endParaRPr>
          </a:p>
        </p:txBody>
      </p:sp>
      <p:sp>
        <p:nvSpPr>
          <p:cNvPr id="95" name="Google Shape;95;p2"/>
          <p:cNvSpPr txBox="1"/>
          <p:nvPr/>
        </p:nvSpPr>
        <p:spPr>
          <a:xfrm>
            <a:off x="4034118" y="1402342"/>
            <a:ext cx="4646706" cy="424727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1800" b="0" i="0" u="none" strike="noStrike" cap="none" dirty="0">
                <a:solidFill>
                  <a:schemeClr val="dk1"/>
                </a:solidFill>
                <a:latin typeface="Georgia"/>
                <a:ea typeface="Georgia"/>
                <a:cs typeface="Georgia"/>
                <a:sym typeface="Georgia"/>
              </a:rPr>
              <a:t>‘All my life I'll think of you, I promise I will. I won’t ever forget you.’</a:t>
            </a:r>
            <a:endParaRPr sz="1800" dirty="0"/>
          </a:p>
          <a:p>
            <a:pPr marL="0" marR="0" lvl="0" indent="0" algn="l" rtl="0">
              <a:spcBef>
                <a:spcPts val="0"/>
              </a:spcBef>
              <a:spcAft>
                <a:spcPts val="0"/>
              </a:spcAft>
              <a:buNone/>
            </a:pPr>
            <a:endParaRPr sz="1800" dirty="0">
              <a:solidFill>
                <a:schemeClr val="dk1"/>
              </a:solidFill>
              <a:latin typeface="Georgia"/>
              <a:ea typeface="Georgia"/>
              <a:cs typeface="Georgia"/>
              <a:sym typeface="Georgia"/>
            </a:endParaRPr>
          </a:p>
          <a:p>
            <a:pPr marL="0" marR="0" lvl="0" indent="0" algn="l" rtl="0">
              <a:spcBef>
                <a:spcPts val="0"/>
              </a:spcBef>
              <a:spcAft>
                <a:spcPts val="0"/>
              </a:spcAft>
              <a:buNone/>
            </a:pPr>
            <a:r>
              <a:rPr lang="en-GB" sz="1800" dirty="0">
                <a:solidFill>
                  <a:schemeClr val="dk1"/>
                </a:solidFill>
                <a:latin typeface="Georgia"/>
                <a:ea typeface="Georgia"/>
                <a:cs typeface="Georgia"/>
                <a:sym typeface="Georgia"/>
              </a:rPr>
              <a:t>Michael escapes from his strict boarding school and meets an old lady who lives nearby. She tells a remarkable story.</a:t>
            </a:r>
            <a:endParaRPr sz="1800" dirty="0"/>
          </a:p>
          <a:p>
            <a:pPr marL="0" marR="0" lvl="0" indent="0" algn="l" rtl="0">
              <a:spcBef>
                <a:spcPts val="0"/>
              </a:spcBef>
              <a:spcAft>
                <a:spcPts val="0"/>
              </a:spcAft>
              <a:buNone/>
            </a:pPr>
            <a:endParaRPr sz="1800" dirty="0">
              <a:solidFill>
                <a:schemeClr val="dk1"/>
              </a:solidFill>
              <a:latin typeface="Georgia"/>
              <a:ea typeface="Georgia"/>
              <a:cs typeface="Georgia"/>
              <a:sym typeface="Georgia"/>
            </a:endParaRPr>
          </a:p>
          <a:p>
            <a:pPr marL="0" marR="0" lvl="0" indent="0" algn="l" rtl="0">
              <a:spcBef>
                <a:spcPts val="0"/>
              </a:spcBef>
              <a:spcAft>
                <a:spcPts val="0"/>
              </a:spcAft>
              <a:buNone/>
            </a:pPr>
            <a:r>
              <a:rPr lang="en-GB" sz="1800" dirty="0">
                <a:solidFill>
                  <a:schemeClr val="dk1"/>
                </a:solidFill>
                <a:latin typeface="Georgia"/>
                <a:ea typeface="Georgia"/>
                <a:cs typeface="Georgia"/>
                <a:sym typeface="Georgia"/>
              </a:rPr>
              <a:t>Bertie rescues an orphaned white lion cub from the African veld. They are inseparable until Bertie is sent to boarding school far away in England and the lion is sold to a circus. Bertie swears that one day they will see one another again, but it is the butterfly lion which ensures that their friendship will never be forgotten.</a:t>
            </a:r>
            <a:endParaRPr sz="1800" dirty="0"/>
          </a:p>
        </p:txBody>
      </p:sp>
      <p:pic>
        <p:nvPicPr>
          <p:cNvPr id="96" name="Google Shape;96;p2" descr="The-Butterfly-Lion.jpg"/>
          <p:cNvPicPr preferRelativeResize="0"/>
          <p:nvPr/>
        </p:nvPicPr>
        <p:blipFill rotWithShape="1">
          <a:blip r:embed="rId3">
            <a:alphaModFix/>
          </a:blip>
          <a:srcRect/>
          <a:stretch/>
        </p:blipFill>
        <p:spPr>
          <a:xfrm>
            <a:off x="478118" y="1402342"/>
            <a:ext cx="3313564" cy="50351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GB" b="1" dirty="0">
                <a:latin typeface="Georgia"/>
                <a:ea typeface="Georgia"/>
                <a:cs typeface="Georgia"/>
                <a:sym typeface="Georgia"/>
              </a:rPr>
              <a:t>Discussion questions</a:t>
            </a:r>
            <a:endParaRPr b="1" dirty="0">
              <a:latin typeface="Georgia"/>
              <a:ea typeface="Georgia"/>
              <a:cs typeface="Georgia"/>
              <a:sym typeface="Georgia"/>
            </a:endParaRPr>
          </a:p>
        </p:txBody>
      </p:sp>
      <p:sp>
        <p:nvSpPr>
          <p:cNvPr id="103" name="Google Shape;103;p3"/>
          <p:cNvSpPr txBox="1">
            <a:spLocks noGrp="1"/>
          </p:cNvSpPr>
          <p:nvPr>
            <p:ph type="body" idx="1"/>
          </p:nvPr>
        </p:nvSpPr>
        <p:spPr>
          <a:xfrm>
            <a:off x="457200" y="1273799"/>
            <a:ext cx="8229600" cy="5006083"/>
          </a:xfrm>
          <a:prstGeom prst="rect">
            <a:avLst/>
          </a:prstGeom>
          <a:noFill/>
          <a:ln>
            <a:noFill/>
          </a:ln>
        </p:spPr>
        <p:txBody>
          <a:bodyPr spcFirstLastPara="1" wrap="square" lIns="91425" tIns="45700" rIns="91425" bIns="45700" anchor="t" anchorCtr="0">
            <a:normAutofit/>
          </a:bodyPr>
          <a:lstStyle/>
          <a:p>
            <a:pPr marL="342900" lvl="0" indent="-342900" algn="l" rtl="0">
              <a:spcBef>
                <a:spcPts val="1800"/>
              </a:spcBef>
              <a:spcAft>
                <a:spcPts val="0"/>
              </a:spcAft>
              <a:buClr>
                <a:schemeClr val="dk1"/>
              </a:buClr>
              <a:buSzPts val="2000"/>
              <a:buChar char="•"/>
            </a:pPr>
            <a:r>
              <a:rPr lang="en-GB" sz="2000" dirty="0">
                <a:latin typeface="Georgia"/>
                <a:ea typeface="Georgia"/>
                <a:cs typeface="Georgia"/>
                <a:sym typeface="Georgia"/>
              </a:rPr>
              <a:t>Who is the boy in the story who runs away from his school? How do you know?</a:t>
            </a:r>
            <a:endParaRPr dirty="0"/>
          </a:p>
          <a:p>
            <a:pPr marL="342900" lvl="0" indent="-342900" algn="l" rtl="0">
              <a:spcBef>
                <a:spcPts val="1800"/>
              </a:spcBef>
              <a:spcAft>
                <a:spcPts val="0"/>
              </a:spcAft>
              <a:buClr>
                <a:schemeClr val="dk1"/>
              </a:buClr>
              <a:buSzPts val="2000"/>
              <a:buChar char="•"/>
            </a:pPr>
            <a:r>
              <a:rPr lang="en-GB" sz="2000" dirty="0">
                <a:latin typeface="Georgia"/>
                <a:ea typeface="Georgia"/>
                <a:cs typeface="Georgia"/>
                <a:sym typeface="Georgia"/>
              </a:rPr>
              <a:t>Looking back, what do you think is the worst moment for Bertie in the story? </a:t>
            </a:r>
            <a:endParaRPr dirty="0"/>
          </a:p>
          <a:p>
            <a:pPr marL="342900" lvl="0" indent="-342900" algn="l" rtl="0">
              <a:spcBef>
                <a:spcPts val="1800"/>
              </a:spcBef>
              <a:spcAft>
                <a:spcPts val="0"/>
              </a:spcAft>
              <a:buClr>
                <a:schemeClr val="dk1"/>
              </a:buClr>
              <a:buSzPts val="2000"/>
              <a:buChar char="•"/>
            </a:pPr>
            <a:r>
              <a:rPr lang="en-GB" sz="2000" dirty="0">
                <a:latin typeface="Georgia"/>
                <a:ea typeface="Georgia"/>
                <a:cs typeface="Georgia"/>
                <a:sym typeface="Georgia"/>
              </a:rPr>
              <a:t>What is ‘the butterfly lion’ in the story? Do you think this is a good way to remember The White Prince?</a:t>
            </a:r>
            <a:endParaRPr dirty="0"/>
          </a:p>
          <a:p>
            <a:pPr marL="342900" lvl="0" indent="-342900" algn="l" rtl="0">
              <a:spcBef>
                <a:spcPts val="1800"/>
              </a:spcBef>
              <a:spcAft>
                <a:spcPts val="0"/>
              </a:spcAft>
              <a:buClr>
                <a:schemeClr val="dk1"/>
              </a:buClr>
              <a:buSzPts val="2000"/>
              <a:buChar char="•"/>
            </a:pPr>
            <a:r>
              <a:rPr lang="en-GB" sz="2000" dirty="0">
                <a:latin typeface="Georgia"/>
                <a:ea typeface="Georgia"/>
                <a:cs typeface="Georgia"/>
                <a:sym typeface="Georgia"/>
              </a:rPr>
              <a:t>Do you think there is a message or moral to the story? If so, what do you think it is?</a:t>
            </a:r>
            <a:endParaRPr dirty="0"/>
          </a:p>
          <a:p>
            <a:pPr marL="342900" lvl="0" indent="-342900" algn="l" rtl="0">
              <a:spcBef>
                <a:spcPts val="1800"/>
              </a:spcBef>
              <a:spcAft>
                <a:spcPts val="0"/>
              </a:spcAft>
              <a:buClr>
                <a:schemeClr val="dk1"/>
              </a:buClr>
              <a:buSzPts val="2000"/>
              <a:buChar char="•"/>
            </a:pPr>
            <a:r>
              <a:rPr lang="en-GB" sz="2000" dirty="0">
                <a:latin typeface="Georgia"/>
                <a:ea typeface="Georgia"/>
                <a:cs typeface="Georgia"/>
                <a:sym typeface="Georgia"/>
              </a:rPr>
              <a:t>Do you think </a:t>
            </a:r>
            <a:r>
              <a:rPr lang="en-GB" sz="2000" i="1" dirty="0">
                <a:latin typeface="Georgia"/>
                <a:ea typeface="Georgia"/>
                <a:cs typeface="Georgia"/>
                <a:sym typeface="Georgia"/>
              </a:rPr>
              <a:t>The Butterfly Lion </a:t>
            </a:r>
            <a:r>
              <a:rPr lang="en-GB" sz="2000" dirty="0">
                <a:latin typeface="Georgia"/>
                <a:ea typeface="Georgia"/>
                <a:cs typeface="Georgia"/>
                <a:sym typeface="Georgia"/>
              </a:rPr>
              <a:t>is a good title for the story? Why/why not? Can you think of another good title?</a:t>
            </a:r>
            <a:endParaRPr dirty="0"/>
          </a:p>
          <a:p>
            <a:pPr marL="342900" lvl="0" indent="-215900" algn="l" rtl="0">
              <a:spcBef>
                <a:spcPts val="1800"/>
              </a:spcBef>
              <a:spcAft>
                <a:spcPts val="0"/>
              </a:spcAft>
              <a:buClr>
                <a:schemeClr val="dk1"/>
              </a:buClr>
              <a:buSzPts val="2000"/>
              <a:buNone/>
            </a:pPr>
            <a:endParaRP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GB" b="1" dirty="0">
                <a:latin typeface="Georgia"/>
                <a:ea typeface="Georgia"/>
                <a:cs typeface="Georgia"/>
                <a:sym typeface="Georgia"/>
              </a:rPr>
              <a:t>Class debate</a:t>
            </a:r>
            <a:endParaRPr b="1" dirty="0">
              <a:latin typeface="Georgia"/>
              <a:ea typeface="Georgia"/>
              <a:cs typeface="Georgia"/>
              <a:sym typeface="Georgia"/>
            </a:endParaRPr>
          </a:p>
        </p:txBody>
      </p:sp>
      <p:sp>
        <p:nvSpPr>
          <p:cNvPr id="110" name="Google Shape;110;p4"/>
          <p:cNvSpPr txBox="1">
            <a:spLocks noGrp="1"/>
          </p:cNvSpPr>
          <p:nvPr>
            <p:ph type="body" idx="1"/>
          </p:nvPr>
        </p:nvSpPr>
        <p:spPr>
          <a:xfrm>
            <a:off x="457200" y="1600200"/>
            <a:ext cx="8229600" cy="5006083"/>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chemeClr val="dk1"/>
              </a:buClr>
              <a:buSzPts val="3200"/>
              <a:buNone/>
            </a:pPr>
            <a:r>
              <a:rPr lang="en-GB" b="1">
                <a:latin typeface="Georgia"/>
                <a:ea typeface="Georgia"/>
                <a:cs typeface="Georgia"/>
                <a:sym typeface="Georgia"/>
              </a:rPr>
              <a:t>It is always right to take an animal from the wild if it needs rescuing</a:t>
            </a:r>
            <a:endParaRPr>
              <a:latin typeface="Georgia"/>
              <a:ea typeface="Georgia"/>
              <a:cs typeface="Georgia"/>
              <a:sym typeface="Georgia"/>
            </a:endParaRPr>
          </a:p>
          <a:p>
            <a:pPr marL="0" lvl="0" indent="0" algn="l" rtl="0">
              <a:spcBef>
                <a:spcPts val="640"/>
              </a:spcBef>
              <a:spcAft>
                <a:spcPts val="0"/>
              </a:spcAft>
              <a:buClr>
                <a:schemeClr val="dk1"/>
              </a:buClr>
              <a:buSzPts val="3200"/>
              <a:buNone/>
            </a:pPr>
            <a:endParaRPr>
              <a:latin typeface="Georgia"/>
              <a:ea typeface="Georgia"/>
              <a:cs typeface="Georgia"/>
              <a:sym typeface="Georgia"/>
            </a:endParaRPr>
          </a:p>
          <a:p>
            <a:pPr marL="342900" lvl="0" indent="-342900" algn="l" rtl="0">
              <a:spcBef>
                <a:spcPts val="540"/>
              </a:spcBef>
              <a:spcAft>
                <a:spcPts val="0"/>
              </a:spcAft>
              <a:buClr>
                <a:schemeClr val="dk1"/>
              </a:buClr>
              <a:buSzPts val="2700"/>
              <a:buChar char="•"/>
            </a:pPr>
            <a:r>
              <a:rPr lang="en-GB" sz="2700">
                <a:latin typeface="Georgia"/>
                <a:ea typeface="Georgia"/>
                <a:cs typeface="Georgia"/>
                <a:sym typeface="Georgia"/>
              </a:rPr>
              <a:t>Do you agree or disagree with this statement?</a:t>
            </a:r>
            <a:endParaRPr/>
          </a:p>
          <a:p>
            <a:pPr marL="342900" lvl="0" indent="-342900" algn="l" rtl="0">
              <a:spcBef>
                <a:spcPts val="540"/>
              </a:spcBef>
              <a:spcAft>
                <a:spcPts val="0"/>
              </a:spcAft>
              <a:buClr>
                <a:schemeClr val="dk1"/>
              </a:buClr>
              <a:buSzPts val="2700"/>
              <a:buChar char="•"/>
            </a:pPr>
            <a:r>
              <a:rPr lang="en-GB" sz="2700">
                <a:latin typeface="Georgia"/>
                <a:ea typeface="Georgia"/>
                <a:cs typeface="Georgia"/>
                <a:sym typeface="Georgia"/>
              </a:rPr>
              <a:t>Why/why not?</a:t>
            </a:r>
            <a:endParaRPr/>
          </a:p>
          <a:p>
            <a:pPr marL="342900" lvl="0" indent="-139700" algn="l" rtl="0">
              <a:spcBef>
                <a:spcPts val="640"/>
              </a:spcBef>
              <a:spcAft>
                <a:spcPts val="0"/>
              </a:spcAft>
              <a:buClr>
                <a:schemeClr val="dk1"/>
              </a:buClr>
              <a:buSzPts val="3200"/>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GB" b="1" dirty="0">
                <a:latin typeface="Georgia"/>
                <a:ea typeface="Georgia"/>
                <a:cs typeface="Georgia"/>
                <a:sym typeface="Georgia"/>
              </a:rPr>
              <a:t>The white lion cub</a:t>
            </a:r>
            <a:endParaRPr b="1" dirty="0">
              <a:latin typeface="Georgia"/>
              <a:ea typeface="Georgia"/>
              <a:cs typeface="Georgia"/>
              <a:sym typeface="Georgia"/>
            </a:endParaRPr>
          </a:p>
        </p:txBody>
      </p:sp>
      <p:sp>
        <p:nvSpPr>
          <p:cNvPr id="117" name="Google Shape;117;p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0" lvl="0" indent="0" algn="l" rtl="0">
              <a:lnSpc>
                <a:spcPct val="120000"/>
              </a:lnSpc>
              <a:spcBef>
                <a:spcPts val="0"/>
              </a:spcBef>
              <a:spcAft>
                <a:spcPts val="0"/>
              </a:spcAft>
              <a:buClr>
                <a:schemeClr val="dk1"/>
              </a:buClr>
              <a:buSzPts val="2400"/>
              <a:buNone/>
            </a:pPr>
            <a:r>
              <a:rPr lang="en-GB" sz="2400">
                <a:latin typeface="Georgia"/>
                <a:ea typeface="Georgia"/>
                <a:cs typeface="Georgia"/>
                <a:sym typeface="Georgia"/>
              </a:rPr>
              <a:t>One evening – Bertie must have been about six years old by now – he was sitting high up in the branches of his tree, hoping against hope the lions might come down for their sunset drink as they often did. He was thinking of giving up, for it would soon be too dark to see much now, when he saw a solitary lioness come down to the waterhole. Then he saw that she was not alone. Behind her, and on unsteady legs, came what looked like a lion cub – but it was white, glowing white in the gathering gloom of dusk.</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GB" b="1" dirty="0">
                <a:latin typeface="Georgia"/>
                <a:ea typeface="Georgia"/>
                <a:cs typeface="Georgia"/>
                <a:sym typeface="Georgia"/>
              </a:rPr>
              <a:t>Writing a diary entry</a:t>
            </a:r>
            <a:endParaRPr b="1" dirty="0">
              <a:latin typeface="Georgia"/>
              <a:ea typeface="Georgia"/>
              <a:cs typeface="Georgia"/>
              <a:sym typeface="Georgia"/>
            </a:endParaRPr>
          </a:p>
        </p:txBody>
      </p:sp>
      <p:sp>
        <p:nvSpPr>
          <p:cNvPr id="124" name="Google Shape;124;p6"/>
          <p:cNvSpPr txBox="1">
            <a:spLocks noGrp="1"/>
          </p:cNvSpPr>
          <p:nvPr>
            <p:ph type="body" idx="1"/>
          </p:nvPr>
        </p:nvSpPr>
        <p:spPr>
          <a:xfrm>
            <a:off x="457200" y="1343346"/>
            <a:ext cx="8229600" cy="4890300"/>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Clr>
                <a:schemeClr val="dk1"/>
              </a:buClr>
              <a:buSzPts val="2400"/>
              <a:buNone/>
            </a:pPr>
            <a:r>
              <a:rPr lang="en-GB" sz="2400" dirty="0">
                <a:latin typeface="Georgia"/>
                <a:ea typeface="Georgia"/>
                <a:cs typeface="Georgia"/>
                <a:sym typeface="Georgia"/>
              </a:rPr>
              <a:t>An effective diary entry will:</a:t>
            </a:r>
            <a:endParaRPr dirty="0"/>
          </a:p>
          <a:p>
            <a:pPr marL="342900" lvl="0" indent="-342900" algn="l" rtl="0">
              <a:lnSpc>
                <a:spcPct val="110000"/>
              </a:lnSpc>
              <a:spcBef>
                <a:spcPts val="600"/>
              </a:spcBef>
              <a:spcAft>
                <a:spcPts val="0"/>
              </a:spcAft>
              <a:buClr>
                <a:schemeClr val="dk1"/>
              </a:buClr>
              <a:buSzPts val="2200"/>
              <a:buChar char="•"/>
            </a:pPr>
            <a:r>
              <a:rPr lang="en-GB" sz="2200" dirty="0">
                <a:latin typeface="Georgia"/>
                <a:ea typeface="Georgia"/>
                <a:cs typeface="Georgia"/>
                <a:sym typeface="Georgia"/>
              </a:rPr>
              <a:t>Be written in the first person (using pronouns such as </a:t>
            </a:r>
            <a:r>
              <a:rPr lang="en-GB" sz="2200" i="1" dirty="0">
                <a:latin typeface="Georgia"/>
                <a:ea typeface="Georgia"/>
                <a:cs typeface="Georgia"/>
                <a:sym typeface="Georgia"/>
              </a:rPr>
              <a:t>I</a:t>
            </a:r>
            <a:r>
              <a:rPr lang="en-GB" sz="2200" dirty="0">
                <a:latin typeface="Georgia"/>
                <a:ea typeface="Georgia"/>
                <a:cs typeface="Georgia"/>
                <a:sym typeface="Georgia"/>
              </a:rPr>
              <a:t> </a:t>
            </a:r>
            <a:br>
              <a:rPr lang="en-GB" sz="2200" dirty="0">
                <a:latin typeface="Georgia"/>
                <a:ea typeface="Georgia"/>
                <a:cs typeface="Georgia"/>
                <a:sym typeface="Georgia"/>
              </a:rPr>
            </a:br>
            <a:r>
              <a:rPr lang="en-GB" sz="2200" dirty="0">
                <a:latin typeface="Georgia"/>
                <a:ea typeface="Georgia"/>
                <a:cs typeface="Georgia"/>
                <a:sym typeface="Georgia"/>
              </a:rPr>
              <a:t>and </a:t>
            </a:r>
            <a:r>
              <a:rPr lang="en-GB" sz="2200" i="1" dirty="0">
                <a:latin typeface="Georgia"/>
                <a:ea typeface="Georgia"/>
                <a:cs typeface="Georgia"/>
                <a:sym typeface="Georgia"/>
              </a:rPr>
              <a:t>my</a:t>
            </a:r>
            <a:r>
              <a:rPr lang="en-GB" sz="2200" dirty="0">
                <a:latin typeface="Georgia"/>
                <a:ea typeface="Georgia"/>
                <a:cs typeface="Georgia"/>
                <a:sym typeface="Georgia"/>
              </a:rPr>
              <a:t>)</a:t>
            </a:r>
            <a:endParaRPr dirty="0"/>
          </a:p>
          <a:p>
            <a:pPr marL="342900" lvl="0" indent="-342900" algn="l" rtl="0">
              <a:lnSpc>
                <a:spcPct val="110000"/>
              </a:lnSpc>
              <a:spcBef>
                <a:spcPts val="600"/>
              </a:spcBef>
              <a:spcAft>
                <a:spcPts val="0"/>
              </a:spcAft>
              <a:buClr>
                <a:schemeClr val="dk1"/>
              </a:buClr>
              <a:buSzPts val="2200"/>
              <a:buChar char="•"/>
            </a:pPr>
            <a:r>
              <a:rPr lang="en-GB" sz="2200" dirty="0">
                <a:latin typeface="Georgia"/>
                <a:ea typeface="Georgia"/>
                <a:cs typeface="Georgia"/>
                <a:sym typeface="Georgia"/>
              </a:rPr>
              <a:t>Be written in the past tense</a:t>
            </a:r>
            <a:endParaRPr dirty="0"/>
          </a:p>
          <a:p>
            <a:pPr marL="342900" lvl="0" indent="-342900" algn="l" rtl="0">
              <a:lnSpc>
                <a:spcPct val="110000"/>
              </a:lnSpc>
              <a:spcBef>
                <a:spcPts val="600"/>
              </a:spcBef>
              <a:spcAft>
                <a:spcPts val="0"/>
              </a:spcAft>
              <a:buClr>
                <a:schemeClr val="dk1"/>
              </a:buClr>
              <a:buSzPts val="2200"/>
              <a:buChar char="•"/>
            </a:pPr>
            <a:r>
              <a:rPr lang="en-GB" sz="2200" dirty="0">
                <a:latin typeface="Georgia"/>
                <a:ea typeface="Georgia"/>
                <a:cs typeface="Georgia"/>
                <a:sym typeface="Georgia"/>
              </a:rPr>
              <a:t>Select an important part of the story to retell</a:t>
            </a:r>
            <a:endParaRPr dirty="0"/>
          </a:p>
          <a:p>
            <a:pPr marL="342900" lvl="0" indent="-342900" algn="l" rtl="0">
              <a:lnSpc>
                <a:spcPct val="110000"/>
              </a:lnSpc>
              <a:spcBef>
                <a:spcPts val="600"/>
              </a:spcBef>
              <a:spcAft>
                <a:spcPts val="0"/>
              </a:spcAft>
              <a:buClr>
                <a:schemeClr val="dk1"/>
              </a:buClr>
              <a:buSzPts val="2200"/>
              <a:buChar char="•"/>
            </a:pPr>
            <a:r>
              <a:rPr lang="en-GB" sz="2200" dirty="0">
                <a:latin typeface="Georgia"/>
                <a:ea typeface="Georgia"/>
                <a:cs typeface="Georgia"/>
                <a:sym typeface="Georgia"/>
              </a:rPr>
              <a:t>Include the feelings, reactions to events and opinions of my character</a:t>
            </a:r>
            <a:endParaRPr dirty="0"/>
          </a:p>
          <a:p>
            <a:pPr marL="342900" lvl="0" indent="-342900" algn="l" rtl="0">
              <a:lnSpc>
                <a:spcPct val="110000"/>
              </a:lnSpc>
              <a:spcBef>
                <a:spcPts val="600"/>
              </a:spcBef>
              <a:spcAft>
                <a:spcPts val="0"/>
              </a:spcAft>
              <a:buClr>
                <a:schemeClr val="dk1"/>
              </a:buClr>
              <a:buSzPts val="2200"/>
              <a:buChar char="•"/>
            </a:pPr>
            <a:r>
              <a:rPr lang="en-GB" sz="2200" dirty="0">
                <a:latin typeface="Georgia"/>
                <a:ea typeface="Georgia"/>
                <a:cs typeface="Georgia"/>
                <a:sym typeface="Georgia"/>
              </a:rPr>
              <a:t>Use language that captures the voice of my character</a:t>
            </a:r>
            <a:endParaRPr dirty="0"/>
          </a:p>
          <a:p>
            <a:pPr marL="342900" lvl="0" indent="-342900" algn="l" rtl="0">
              <a:lnSpc>
                <a:spcPct val="110000"/>
              </a:lnSpc>
              <a:spcBef>
                <a:spcPts val="600"/>
              </a:spcBef>
              <a:spcAft>
                <a:spcPts val="0"/>
              </a:spcAft>
              <a:buClr>
                <a:schemeClr val="dk1"/>
              </a:buClr>
              <a:buSzPts val="2200"/>
              <a:buChar char="•"/>
            </a:pPr>
            <a:r>
              <a:rPr lang="en-GB" sz="2200" dirty="0">
                <a:latin typeface="Georgia"/>
                <a:ea typeface="Georgia"/>
                <a:cs typeface="Georgia"/>
                <a:sym typeface="Georgia"/>
              </a:rPr>
              <a:t>Share small details about what happened and what the character experienced to bring the writing to life</a:t>
            </a:r>
            <a:endParaRPr dirty="0"/>
          </a:p>
          <a:p>
            <a:pPr marL="342900" lvl="0" indent="-342900" algn="l" rtl="0">
              <a:lnSpc>
                <a:spcPct val="110000"/>
              </a:lnSpc>
              <a:spcBef>
                <a:spcPts val="600"/>
              </a:spcBef>
              <a:spcAft>
                <a:spcPts val="0"/>
              </a:spcAft>
              <a:buClr>
                <a:schemeClr val="dk1"/>
              </a:buClr>
              <a:buSzPts val="2200"/>
              <a:buChar char="•"/>
            </a:pPr>
            <a:r>
              <a:rPr lang="en-GB" sz="2200" dirty="0">
                <a:latin typeface="Georgia"/>
                <a:ea typeface="Georgia"/>
                <a:cs typeface="Georgia"/>
                <a:sym typeface="Georgia"/>
              </a:rPr>
              <a:t>Share my character’s reflections on what is happening</a:t>
            </a:r>
            <a:endParaRPr dirty="0"/>
          </a:p>
          <a:p>
            <a:pPr marL="342900" lvl="0" indent="-190500" algn="l" rtl="0">
              <a:lnSpc>
                <a:spcPct val="110000"/>
              </a:lnSpc>
              <a:spcBef>
                <a:spcPts val="600"/>
              </a:spcBef>
              <a:spcAft>
                <a:spcPts val="0"/>
              </a:spcAft>
              <a:buClr>
                <a:schemeClr val="dk1"/>
              </a:buClr>
              <a:buSzPts val="2400"/>
              <a:buNone/>
            </a:pPr>
            <a:endParaRPr sz="2400" dirty="0">
              <a:latin typeface="Georgia"/>
              <a:ea typeface="Georgia"/>
              <a:cs typeface="Georgia"/>
              <a:sym typeface="Georgia"/>
            </a:endParaRPr>
          </a:p>
          <a:p>
            <a:pPr marL="342900" lvl="0" indent="-190500" algn="l" rtl="0">
              <a:lnSpc>
                <a:spcPct val="110000"/>
              </a:lnSpc>
              <a:spcBef>
                <a:spcPts val="600"/>
              </a:spcBef>
              <a:spcAft>
                <a:spcPts val="0"/>
              </a:spcAft>
              <a:buClr>
                <a:schemeClr val="dk1"/>
              </a:buClr>
              <a:buSzPts val="2400"/>
              <a:buNone/>
            </a:pPr>
            <a:endParaRPr sz="2400" dirty="0">
              <a:latin typeface="Georgia"/>
              <a:ea typeface="Georgia"/>
              <a:cs typeface="Georgia"/>
              <a:sym typeface="Georgia"/>
            </a:endParaRPr>
          </a:p>
          <a:p>
            <a:pPr marL="342900" lvl="0" indent="-190500" algn="l" rtl="0">
              <a:lnSpc>
                <a:spcPct val="110000"/>
              </a:lnSpc>
              <a:spcBef>
                <a:spcPts val="600"/>
              </a:spcBef>
              <a:spcAft>
                <a:spcPts val="0"/>
              </a:spcAft>
              <a:buClr>
                <a:schemeClr val="dk1"/>
              </a:buClr>
              <a:buSzPts val="2400"/>
              <a:buNone/>
            </a:pPr>
            <a:endParaRPr sz="2400" dirty="0">
              <a:latin typeface="Georgia"/>
              <a:ea typeface="Georgia"/>
              <a:cs typeface="Georgia"/>
              <a:sym typeface="Georgia"/>
            </a:endParaRPr>
          </a:p>
          <a:p>
            <a:pPr marL="0" lvl="0" indent="0" algn="l" rtl="0">
              <a:lnSpc>
                <a:spcPct val="120000"/>
              </a:lnSpc>
              <a:spcBef>
                <a:spcPts val="1240"/>
              </a:spcBef>
              <a:spcAft>
                <a:spcPts val="0"/>
              </a:spcAft>
              <a:buClr>
                <a:schemeClr val="dk1"/>
              </a:buClr>
              <a:buSzPts val="3200"/>
              <a:buNone/>
            </a:pPr>
            <a:endParaRPr dirty="0">
              <a:latin typeface="Georgia"/>
              <a:ea typeface="Georgia"/>
              <a:cs typeface="Georgia"/>
              <a:sym typeface="Georgia"/>
            </a:endParaRPr>
          </a:p>
          <a:p>
            <a:pPr marL="342900" lvl="0" indent="-139700" algn="l" rtl="0">
              <a:lnSpc>
                <a:spcPct val="90000"/>
              </a:lnSpc>
              <a:spcBef>
                <a:spcPts val="640"/>
              </a:spcBef>
              <a:spcAft>
                <a:spcPts val="0"/>
              </a:spcAft>
              <a:buClr>
                <a:schemeClr val="dk1"/>
              </a:buClr>
              <a:buSzPts val="3200"/>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dk1"/>
              </a:buClr>
              <a:buSzPts val="4400"/>
              <a:buFont typeface="Georgia"/>
              <a:buNone/>
            </a:pPr>
            <a:r>
              <a:rPr lang="en-GB" b="1" dirty="0">
                <a:latin typeface="Georgia"/>
                <a:ea typeface="Georgia"/>
                <a:cs typeface="Georgia"/>
                <a:sym typeface="Georgia"/>
              </a:rPr>
              <a:t>Bertie’s view</a:t>
            </a:r>
            <a:endParaRPr b="1" dirty="0">
              <a:latin typeface="Georgia"/>
              <a:ea typeface="Georgia"/>
              <a:cs typeface="Georgia"/>
              <a:sym typeface="Georgia"/>
            </a:endParaRPr>
          </a:p>
        </p:txBody>
      </p:sp>
      <p:sp>
        <p:nvSpPr>
          <p:cNvPr id="131" name="Google Shape;131;p7"/>
          <p:cNvSpPr txBox="1">
            <a:spLocks noGrp="1"/>
          </p:cNvSpPr>
          <p:nvPr>
            <p:ph type="body" idx="1"/>
          </p:nvPr>
        </p:nvSpPr>
        <p:spPr>
          <a:xfrm>
            <a:off x="457200" y="1417638"/>
            <a:ext cx="8229600" cy="4525963"/>
          </a:xfrm>
          <a:prstGeom prst="rect">
            <a:avLst/>
          </a:prstGeom>
          <a:noFill/>
          <a:ln>
            <a:noFill/>
          </a:ln>
        </p:spPr>
        <p:txBody>
          <a:bodyPr spcFirstLastPara="1" wrap="square" lIns="91425" tIns="45700" rIns="91425" bIns="45700" anchor="t" anchorCtr="0">
            <a:normAutofit/>
          </a:bodyPr>
          <a:lstStyle/>
          <a:p>
            <a:pPr marL="0" lvl="0" indent="0" algn="l" rtl="0">
              <a:lnSpc>
                <a:spcPct val="110000"/>
              </a:lnSpc>
              <a:spcBef>
                <a:spcPts val="0"/>
              </a:spcBef>
              <a:spcAft>
                <a:spcPts val="0"/>
              </a:spcAft>
              <a:buClr>
                <a:schemeClr val="dk1"/>
              </a:buClr>
              <a:buSzPts val="2400"/>
              <a:buNone/>
            </a:pPr>
            <a:r>
              <a:rPr lang="en-GB" sz="2400" dirty="0">
                <a:latin typeface="Georgia"/>
                <a:ea typeface="Georgia"/>
                <a:cs typeface="Georgia"/>
                <a:sym typeface="Georgia"/>
              </a:rPr>
              <a:t>There was a waterhole downhill from the farmhouse, and some distance away. That waterhole, when there was water in it, became Bertie’s whole world. He would spend hours in the dusty compound, his hands gripping the fence, looking out at the wonders of the veld, at the giraffes drinking, spread-legged, at the waterhole; at the browsing impala, tails twitching, alert; at the warthogs snorting and snuffling under the shade of the </a:t>
            </a:r>
            <a:r>
              <a:rPr lang="en-GB" sz="2400" dirty="0" err="1">
                <a:latin typeface="Georgia"/>
                <a:ea typeface="Georgia"/>
                <a:cs typeface="Georgia"/>
                <a:sym typeface="Georgia"/>
              </a:rPr>
              <a:t>shingayi</a:t>
            </a:r>
            <a:r>
              <a:rPr lang="en-GB" sz="2400" dirty="0">
                <a:latin typeface="Georgia"/>
                <a:ea typeface="Georgia"/>
                <a:cs typeface="Georgia"/>
                <a:sym typeface="Georgia"/>
              </a:rPr>
              <a:t> trees; at the baboons, the zebras, the wildebeests, and the elephants bathing in the mud.</a:t>
            </a:r>
            <a:endParaRPr dirty="0">
              <a:latin typeface="Georgia"/>
              <a:ea typeface="Georgia"/>
              <a:cs typeface="Georgia"/>
              <a:sym typeface="Georgia"/>
            </a:endParaRPr>
          </a:p>
          <a:p>
            <a:pPr marL="342900" lvl="0" indent="-139700" algn="l" rtl="0">
              <a:lnSpc>
                <a:spcPct val="90000"/>
              </a:lnSpc>
              <a:spcBef>
                <a:spcPts val="1240"/>
              </a:spcBef>
              <a:spcAft>
                <a:spcPts val="0"/>
              </a:spcAft>
              <a:buClr>
                <a:schemeClr val="dk1"/>
              </a:buClr>
              <a:buSzPts val="3200"/>
              <a:buNone/>
            </a:pPr>
            <a:endParaRPr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D3883AF911DB4C97BBF6C2938E44AD" ma:contentTypeVersion="13" ma:contentTypeDescription="Create a new document." ma:contentTypeScope="" ma:versionID="770b96991c2d410427e0b8655996ae10">
  <xsd:schema xmlns:xsd="http://www.w3.org/2001/XMLSchema" xmlns:xs="http://www.w3.org/2001/XMLSchema" xmlns:p="http://schemas.microsoft.com/office/2006/metadata/properties" xmlns:ns3="49345bb7-3615-4fbd-9d4a-290dc532bab8" xmlns:ns4="a941a089-ff75-4664-9f70-3844057d3cfd" targetNamespace="http://schemas.microsoft.com/office/2006/metadata/properties" ma:root="true" ma:fieldsID="69e4ff02a5389d3f6d0a36ef97f2013c" ns3:_="" ns4:_="">
    <xsd:import namespace="49345bb7-3615-4fbd-9d4a-290dc532bab8"/>
    <xsd:import namespace="a941a089-ff75-4664-9f70-3844057d3cf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345bb7-3615-4fbd-9d4a-290dc532ba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41a089-ff75-4664-9f70-3844057d3cf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3FFD06E-37F9-4936-9C27-CA494D5F8C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345bb7-3615-4fbd-9d4a-290dc532bab8"/>
    <ds:schemaRef ds:uri="a941a089-ff75-4664-9f70-3844057d3c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731CE1C-3EE0-4C01-AB3A-31985DBA87AB}">
  <ds:schemaRefs>
    <ds:schemaRef ds:uri="http://schemas.microsoft.com/sharepoint/v3/contenttype/forms"/>
  </ds:schemaRefs>
</ds:datastoreItem>
</file>

<file path=customXml/itemProps3.xml><?xml version="1.0" encoding="utf-8"?>
<ds:datastoreItem xmlns:ds="http://schemas.openxmlformats.org/officeDocument/2006/customXml" ds:itemID="{1A277AFF-9231-4133-B50C-E8C80FB6F6C0}">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a941a089-ff75-4664-9f70-3844057d3cfd"/>
    <ds:schemaRef ds:uri="http://purl.org/dc/terms/"/>
    <ds:schemaRef ds:uri="49345bb7-3615-4fbd-9d4a-290dc532bab8"/>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TotalTime>
  <Words>575</Words>
  <Application>Microsoft Office PowerPoint</Application>
  <PresentationFormat>On-screen Show (4:3)</PresentationFormat>
  <Paragraphs>41</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Georgia</vt:lpstr>
      <vt:lpstr>Office Theme</vt:lpstr>
      <vt:lpstr>PowerPoint Presentation</vt:lpstr>
      <vt:lpstr>PowerPoint Presentation</vt:lpstr>
      <vt:lpstr>Discussion questions</vt:lpstr>
      <vt:lpstr>Class debate</vt:lpstr>
      <vt:lpstr>The white lion cub</vt:lpstr>
      <vt:lpstr>Writing a diary entry</vt:lpstr>
      <vt:lpstr>Bertie’s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Clements</dc:creator>
  <cp:lastModifiedBy>Caitlin Shewell-Cooper</cp:lastModifiedBy>
  <cp:revision>4</cp:revision>
  <dcterms:created xsi:type="dcterms:W3CDTF">2018-12-21T07:19:16Z</dcterms:created>
  <dcterms:modified xsi:type="dcterms:W3CDTF">2021-02-04T16:33:21Z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0x010100A7D3883AF911DB4C97BBF6C2938E44AD</vt:lpwstr>
  </property>
</Properties>
</file>