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4" roundtripDataSignature="AMtx7mhb1oKem+ebx+dlhJXJ6uaOtbdRw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81" d="100"/>
          <a:sy n="81" d="100"/>
        </p:scale>
        <p:origin x="1498"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1" name="Google Shape;91;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 name="Google Shape;92;p2: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9" name="Google Shape;99;p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0" name="Google Shape;100;p3: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6" name="Google Shape;106;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7" name="Google Shape;107;p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3" name="Google Shape;113;p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4" name="Google Shape;114;p5: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0" name="Google Shape;120;p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1" name="Google Shape;121;p6: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7" name="Google Shape;127;p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8" name="Google Shape;128;p7: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4" name="Google Shape;134;p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5" name="Google Shape;135;p8: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0"/>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0"/>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 name="Google Shape;18;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9"/>
          <p:cNvSpPr txBox="1">
            <a:spLocks noGrp="1"/>
          </p:cNvSpPr>
          <p:nvPr>
            <p:ph type="body" idx="1"/>
          </p:nvPr>
        </p:nvSpPr>
        <p:spPr>
          <a:xfrm rot="5400000">
            <a:off x="2309018" y="-251619"/>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20"/>
          <p:cNvSpPr txBox="1">
            <a:spLocks noGrp="1"/>
          </p:cNvSpPr>
          <p:nvPr>
            <p:ph type="title"/>
          </p:nvPr>
        </p:nvSpPr>
        <p:spPr>
          <a:xfrm rot="5400000">
            <a:off x="4732337" y="2171700"/>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0"/>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12"/>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2"/>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1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3"/>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13"/>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1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4"/>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14"/>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14"/>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14"/>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1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1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1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17"/>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7"/>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17"/>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1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8"/>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8"/>
          <p:cNvSpPr>
            <a:spLocks noGrp="1"/>
          </p:cNvSpPr>
          <p:nvPr>
            <p:ph type="pic" idx="2"/>
          </p:nvPr>
        </p:nvSpPr>
        <p:spPr>
          <a:xfrm>
            <a:off x="1792288" y="612775"/>
            <a:ext cx="5486400" cy="4114800"/>
          </a:xfrm>
          <a:prstGeom prst="rect">
            <a:avLst/>
          </a:prstGeom>
          <a:noFill/>
          <a:ln>
            <a:noFill/>
          </a:ln>
        </p:spPr>
        <p:txBody>
          <a:bodyPr spcFirstLastPara="1" wrap="square" lIns="91425" tIns="45700" rIns="91425" bIns="45700" anchor="t" anchorCtr="0">
            <a:normAutofit/>
          </a:bodyPr>
          <a:lstStyle>
            <a:lvl1pPr marR="0" lvl="0" algn="l" rtl="0">
              <a:spcBef>
                <a:spcPts val="64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spcBef>
                <a:spcPts val="56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spcBef>
                <a:spcPts val="48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8" name="Google Shape;68;p18"/>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1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3" name="Picture 2">
            <a:extLst>
              <a:ext uri="{FF2B5EF4-FFF2-40B4-BE49-F238E27FC236}">
                <a16:creationId xmlns:a16="http://schemas.microsoft.com/office/drawing/2014/main" id="{F0C400FB-37FF-234C-839C-0B28752889C4}"/>
              </a:ext>
            </a:extLst>
          </p:cNvPr>
          <p:cNvPicPr>
            <a:picLocks noChangeAspect="1"/>
          </p:cNvPicPr>
          <p:nvPr userDrawn="1"/>
        </p:nvPicPr>
        <p:blipFill>
          <a:blip r:embed="rId13"/>
          <a:stretch>
            <a:fillRect/>
          </a:stretch>
        </p:blipFill>
        <p:spPr>
          <a:xfrm>
            <a:off x="0" y="0"/>
            <a:ext cx="9144000" cy="6858000"/>
          </a:xfrm>
          <a:prstGeom prst="rect">
            <a:avLst/>
          </a:prstGeom>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txBox="1">
            <a:spLocks noGrp="1"/>
          </p:cNvSpPr>
          <p:nvPr>
            <p:ph type="subTitle" idx="1"/>
          </p:nvPr>
        </p:nvSpPr>
        <p:spPr>
          <a:xfrm>
            <a:off x="570215" y="793679"/>
            <a:ext cx="6400800" cy="17526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3200"/>
              <a:buNone/>
            </a:pPr>
            <a:r>
              <a:rPr lang="en-US">
                <a:solidFill>
                  <a:schemeClr val="dk1"/>
                </a:solidFill>
                <a:latin typeface="Georgia"/>
                <a:ea typeface="Georgia"/>
                <a:cs typeface="Georgia"/>
                <a:sym typeface="Georgia"/>
              </a:rPr>
              <a:t>Title slide</a:t>
            </a:r>
            <a:endParaRPr/>
          </a:p>
        </p:txBody>
      </p:sp>
      <p:pic>
        <p:nvPicPr>
          <p:cNvPr id="3" name="Picture 2">
            <a:extLst>
              <a:ext uri="{FF2B5EF4-FFF2-40B4-BE49-F238E27FC236}">
                <a16:creationId xmlns:a16="http://schemas.microsoft.com/office/drawing/2014/main" id="{EA3906D8-7A9B-E24C-AB13-A57E30C35E3D}"/>
              </a:ext>
            </a:extLst>
          </p:cNvPr>
          <p:cNvPicPr>
            <a:picLocks noChangeAspect="1"/>
          </p:cNvPicPr>
          <p:nvPr/>
        </p:nvPicPr>
        <p:blipFill>
          <a:blip r:embed="rId3"/>
          <a:stretch>
            <a:fillRect/>
          </a:stretch>
        </p:blipFill>
        <p:spPr>
          <a:xfrm>
            <a:off x="0" y="0"/>
            <a:ext cx="9144000" cy="6858000"/>
          </a:xfrm>
          <a:prstGeom prst="rect">
            <a:avLst/>
          </a:prstGeom>
        </p:spPr>
      </p:pic>
      <p:sp>
        <p:nvSpPr>
          <p:cNvPr id="5" name="Google Shape;94;p2">
            <a:extLst>
              <a:ext uri="{FF2B5EF4-FFF2-40B4-BE49-F238E27FC236}">
                <a16:creationId xmlns:a16="http://schemas.microsoft.com/office/drawing/2014/main" id="{6651377D-F068-314F-9344-7CCBA38723F5}"/>
              </a:ext>
            </a:extLst>
          </p:cNvPr>
          <p:cNvSpPr txBox="1"/>
          <p:nvPr/>
        </p:nvSpPr>
        <p:spPr>
          <a:xfrm>
            <a:off x="470647" y="1435451"/>
            <a:ext cx="8202706" cy="101562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6000" i="0" u="none" strike="noStrike" cap="none" dirty="0">
                <a:solidFill>
                  <a:schemeClr val="dk1"/>
                </a:solidFill>
                <a:latin typeface="Georgia"/>
                <a:ea typeface="Georgia"/>
                <a:cs typeface="Georgia"/>
                <a:sym typeface="Georgia"/>
              </a:rPr>
              <a:t>Private Peaceful</a:t>
            </a:r>
            <a:endParaRPr sz="6000" i="0" u="none" strike="noStrike" cap="none" dirty="0">
              <a:solidFill>
                <a:schemeClr val="dk1"/>
              </a:solidFill>
              <a:latin typeface="Georgia"/>
              <a:ea typeface="Georgia"/>
              <a:cs typeface="Georgia"/>
              <a:sym typeface="Georgi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2"/>
          <p:cNvSpPr txBox="1"/>
          <p:nvPr/>
        </p:nvSpPr>
        <p:spPr>
          <a:xfrm>
            <a:off x="478118" y="448235"/>
            <a:ext cx="8202706" cy="76940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400" b="1" i="0" u="none" strike="noStrike" cap="none" dirty="0">
                <a:solidFill>
                  <a:schemeClr val="dk1"/>
                </a:solidFill>
                <a:latin typeface="Georgia"/>
                <a:ea typeface="Georgia"/>
                <a:cs typeface="Georgia"/>
                <a:sym typeface="Georgia"/>
              </a:rPr>
              <a:t>Private Peaceful</a:t>
            </a:r>
            <a:endParaRPr sz="4400" b="1" i="0" u="none" strike="noStrike" cap="none" dirty="0">
              <a:solidFill>
                <a:schemeClr val="dk1"/>
              </a:solidFill>
              <a:latin typeface="Georgia"/>
              <a:ea typeface="Georgia"/>
              <a:cs typeface="Georgia"/>
              <a:sym typeface="Georgia"/>
            </a:endParaRPr>
          </a:p>
        </p:txBody>
      </p:sp>
      <p:sp>
        <p:nvSpPr>
          <p:cNvPr id="95" name="Google Shape;95;p2"/>
          <p:cNvSpPr txBox="1"/>
          <p:nvPr/>
        </p:nvSpPr>
        <p:spPr>
          <a:xfrm>
            <a:off x="3735295" y="1390075"/>
            <a:ext cx="5050118" cy="440120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0" i="1" u="none" strike="noStrike" cap="none" dirty="0">
                <a:solidFill>
                  <a:schemeClr val="dk1"/>
                </a:solidFill>
                <a:latin typeface="Georgia"/>
                <a:ea typeface="Georgia"/>
                <a:cs typeface="Georgia"/>
                <a:sym typeface="Georgia"/>
              </a:rPr>
              <a:t>They’ve gone now, and I’m alone at last. I have the whole night ahead of me, and I won’t waste a single moment of it… I want tonight to be long, as long as my life…</a:t>
            </a:r>
            <a:endParaRPr sz="2000" dirty="0">
              <a:solidFill>
                <a:schemeClr val="dk1"/>
              </a:solidFill>
              <a:latin typeface="Georgia"/>
              <a:ea typeface="Georgia"/>
              <a:cs typeface="Georgia"/>
              <a:sym typeface="Georgia"/>
            </a:endParaRPr>
          </a:p>
          <a:p>
            <a:pPr marL="0" marR="0" lvl="0" indent="0" algn="l" rtl="0">
              <a:spcBef>
                <a:spcPts val="0"/>
              </a:spcBef>
              <a:spcAft>
                <a:spcPts val="0"/>
              </a:spcAft>
              <a:buNone/>
            </a:pPr>
            <a:r>
              <a:rPr lang="en-US" sz="2000" i="1" dirty="0">
                <a:solidFill>
                  <a:schemeClr val="dk1"/>
                </a:solidFill>
                <a:latin typeface="Georgia"/>
                <a:ea typeface="Georgia"/>
                <a:cs typeface="Georgia"/>
                <a:sym typeface="Georgia"/>
              </a:rPr>
              <a:t> </a:t>
            </a:r>
            <a:endParaRPr sz="2000" dirty="0">
              <a:solidFill>
                <a:schemeClr val="dk1"/>
              </a:solidFill>
              <a:latin typeface="Georgia"/>
              <a:ea typeface="Georgia"/>
              <a:cs typeface="Georgia"/>
              <a:sym typeface="Georgia"/>
            </a:endParaRPr>
          </a:p>
          <a:p>
            <a:pPr marL="0" marR="0" lvl="0" indent="0" algn="l" rtl="0">
              <a:spcBef>
                <a:spcPts val="0"/>
              </a:spcBef>
              <a:spcAft>
                <a:spcPts val="0"/>
              </a:spcAft>
              <a:buNone/>
            </a:pPr>
            <a:r>
              <a:rPr lang="en-US" sz="2000" dirty="0">
                <a:solidFill>
                  <a:schemeClr val="dk1"/>
                </a:solidFill>
                <a:latin typeface="Georgia"/>
                <a:ea typeface="Georgia"/>
                <a:cs typeface="Georgia"/>
                <a:sym typeface="Georgia"/>
              </a:rPr>
              <a:t>From the battlefields of the First World War, Thomas Peaceful relives memories of his childhood and family life in the countryside. From his early childhood adventures in rural Devon to the battles and injustices of war that brought him to the front line, Private Tommo Peaceful spends these lonely hours reliving his short but vivid past. </a:t>
            </a:r>
            <a:endParaRPr dirty="0"/>
          </a:p>
        </p:txBody>
      </p:sp>
      <p:pic>
        <p:nvPicPr>
          <p:cNvPr id="96" name="Google Shape;96;p2" descr="Macintosh HD:Users:jamesclem7:Desktop:51SkxRUch6L._SX310_BO1,204,203,200_.jpg"/>
          <p:cNvPicPr preferRelativeResize="0"/>
          <p:nvPr/>
        </p:nvPicPr>
        <p:blipFill rotWithShape="1">
          <a:blip r:embed="rId3">
            <a:alphaModFix/>
          </a:blip>
          <a:srcRect/>
          <a:stretch/>
        </p:blipFill>
        <p:spPr>
          <a:xfrm>
            <a:off x="714828" y="1561672"/>
            <a:ext cx="2657727" cy="3772328"/>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Georgia"/>
              <a:buNone/>
            </a:pPr>
            <a:r>
              <a:rPr lang="en-US" b="1" dirty="0">
                <a:latin typeface="Georgia"/>
                <a:ea typeface="Georgia"/>
                <a:cs typeface="Georgia"/>
                <a:sym typeface="Georgia"/>
              </a:rPr>
              <a:t>Discussion questions</a:t>
            </a:r>
            <a:endParaRPr b="1" dirty="0">
              <a:latin typeface="Georgia"/>
              <a:ea typeface="Georgia"/>
              <a:cs typeface="Georgia"/>
              <a:sym typeface="Georgia"/>
            </a:endParaRPr>
          </a:p>
        </p:txBody>
      </p:sp>
      <p:sp>
        <p:nvSpPr>
          <p:cNvPr id="103" name="Google Shape;103;p3"/>
          <p:cNvSpPr txBox="1">
            <a:spLocks noGrp="1"/>
          </p:cNvSpPr>
          <p:nvPr>
            <p:ph type="body" idx="1"/>
          </p:nvPr>
        </p:nvSpPr>
        <p:spPr>
          <a:xfrm>
            <a:off x="457200" y="1600200"/>
            <a:ext cx="8229600" cy="5006083"/>
          </a:xfrm>
          <a:prstGeom prst="rect">
            <a:avLst/>
          </a:prstGeom>
          <a:noFill/>
          <a:ln>
            <a:noFill/>
          </a:ln>
        </p:spPr>
        <p:txBody>
          <a:bodyPr spcFirstLastPara="1" wrap="square" lIns="91425" tIns="45700" rIns="91425" bIns="45700" anchor="t" anchorCtr="0">
            <a:normAutofit/>
          </a:bodyPr>
          <a:lstStyle/>
          <a:p>
            <a:pPr marL="342900" lvl="0" indent="-342900" algn="l" rtl="0">
              <a:spcBef>
                <a:spcPts val="0"/>
              </a:spcBef>
              <a:spcAft>
                <a:spcPts val="0"/>
              </a:spcAft>
              <a:buClr>
                <a:schemeClr val="dk1"/>
              </a:buClr>
              <a:buSzPts val="2600"/>
              <a:buChar char="•"/>
            </a:pPr>
            <a:r>
              <a:rPr lang="en-US" sz="2600">
                <a:latin typeface="Georgia"/>
                <a:ea typeface="Georgia"/>
                <a:cs typeface="Georgia"/>
                <a:sym typeface="Georgia"/>
              </a:rPr>
              <a:t>What have you learnt about the experience of soldiers fighting in the First World War from </a:t>
            </a:r>
            <a:r>
              <a:rPr lang="en-US" sz="2600" i="1">
                <a:latin typeface="Georgia"/>
                <a:ea typeface="Georgia"/>
                <a:cs typeface="Georgia"/>
                <a:sym typeface="Georgia"/>
              </a:rPr>
              <a:t>Private Peaceful</a:t>
            </a:r>
            <a:r>
              <a:rPr lang="en-US" sz="2600">
                <a:latin typeface="Georgia"/>
                <a:ea typeface="Georgia"/>
                <a:cs typeface="Georgia"/>
                <a:sym typeface="Georgia"/>
              </a:rPr>
              <a:t>? </a:t>
            </a:r>
            <a:endParaRPr sz="2600">
              <a:latin typeface="Georgia"/>
              <a:ea typeface="Georgia"/>
              <a:cs typeface="Georgia"/>
              <a:sym typeface="Georgia"/>
            </a:endParaRPr>
          </a:p>
          <a:p>
            <a:pPr marL="342900" lvl="0" indent="-342900" algn="l" rtl="0">
              <a:spcBef>
                <a:spcPts val="520"/>
              </a:spcBef>
              <a:spcAft>
                <a:spcPts val="0"/>
              </a:spcAft>
              <a:buClr>
                <a:schemeClr val="dk1"/>
              </a:buClr>
              <a:buSzPts val="2600"/>
              <a:buChar char="•"/>
            </a:pPr>
            <a:r>
              <a:rPr lang="en-US" sz="2600">
                <a:latin typeface="Georgia"/>
                <a:ea typeface="Georgia"/>
                <a:cs typeface="Georgia"/>
                <a:sym typeface="Georgia"/>
              </a:rPr>
              <a:t>Why do you think Michael Morpurgo chose to tell Tommo and the other soldiers’ stories?</a:t>
            </a:r>
            <a:endParaRPr sz="2600">
              <a:latin typeface="Georgia"/>
              <a:ea typeface="Georgia"/>
              <a:cs typeface="Georgia"/>
              <a:sym typeface="Georgia"/>
            </a:endParaRPr>
          </a:p>
          <a:p>
            <a:pPr marL="342900" lvl="0" indent="-342900" algn="l" rtl="0">
              <a:spcBef>
                <a:spcPts val="520"/>
              </a:spcBef>
              <a:spcAft>
                <a:spcPts val="0"/>
              </a:spcAft>
              <a:buClr>
                <a:schemeClr val="dk1"/>
              </a:buClr>
              <a:buSzPts val="2600"/>
              <a:buChar char="•"/>
            </a:pPr>
            <a:r>
              <a:rPr lang="en-US" sz="2600">
                <a:latin typeface="Georgia"/>
                <a:ea typeface="Georgia"/>
                <a:cs typeface="Georgia"/>
                <a:sym typeface="Georgia"/>
              </a:rPr>
              <a:t>If you could change the ending of the story for one of the characters, which one would you choose? What would happen to them in your version? Why?</a:t>
            </a:r>
            <a:endParaRPr/>
          </a:p>
          <a:p>
            <a:pPr marL="0" lvl="0" indent="0" algn="l" rtl="0">
              <a:spcBef>
                <a:spcPts val="640"/>
              </a:spcBef>
              <a:spcAft>
                <a:spcPts val="0"/>
              </a:spcAft>
              <a:buClr>
                <a:schemeClr val="dk1"/>
              </a:buClr>
              <a:buSzPts val="3200"/>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Georgia"/>
              <a:buNone/>
            </a:pPr>
            <a:r>
              <a:rPr lang="en-US" b="1" dirty="0">
                <a:latin typeface="Georgia"/>
                <a:ea typeface="Georgia"/>
                <a:cs typeface="Georgia"/>
                <a:sym typeface="Georgia"/>
              </a:rPr>
              <a:t>Class debate</a:t>
            </a:r>
            <a:endParaRPr b="1" dirty="0">
              <a:latin typeface="Georgia"/>
              <a:ea typeface="Georgia"/>
              <a:cs typeface="Georgia"/>
              <a:sym typeface="Georgia"/>
            </a:endParaRPr>
          </a:p>
        </p:txBody>
      </p:sp>
      <p:sp>
        <p:nvSpPr>
          <p:cNvPr id="110" name="Google Shape;110;p4"/>
          <p:cNvSpPr txBox="1">
            <a:spLocks noGrp="1"/>
          </p:cNvSpPr>
          <p:nvPr>
            <p:ph type="body" idx="1"/>
          </p:nvPr>
        </p:nvSpPr>
        <p:spPr>
          <a:xfrm>
            <a:off x="457200" y="1600200"/>
            <a:ext cx="8229600" cy="5006083"/>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chemeClr val="dk1"/>
              </a:buClr>
              <a:buSzPts val="3200"/>
              <a:buNone/>
            </a:pPr>
            <a:r>
              <a:rPr lang="en-US" b="1">
                <a:latin typeface="Georgia"/>
                <a:ea typeface="Georgia"/>
                <a:cs typeface="Georgia"/>
                <a:sym typeface="Georgia"/>
              </a:rPr>
              <a:t>Sometimes it is braver not to fight than to fight</a:t>
            </a:r>
            <a:endParaRPr>
              <a:latin typeface="Georgia"/>
              <a:ea typeface="Georgia"/>
              <a:cs typeface="Georgia"/>
              <a:sym typeface="Georgia"/>
            </a:endParaRPr>
          </a:p>
          <a:p>
            <a:pPr marL="0" lvl="0" indent="0" algn="l" rtl="0">
              <a:spcBef>
                <a:spcPts val="640"/>
              </a:spcBef>
              <a:spcAft>
                <a:spcPts val="0"/>
              </a:spcAft>
              <a:buClr>
                <a:schemeClr val="dk1"/>
              </a:buClr>
              <a:buSzPts val="3200"/>
              <a:buNone/>
            </a:pPr>
            <a:endParaRPr>
              <a:latin typeface="Georgia"/>
              <a:ea typeface="Georgia"/>
              <a:cs typeface="Georgia"/>
              <a:sym typeface="Georgia"/>
            </a:endParaRPr>
          </a:p>
          <a:p>
            <a:pPr marL="342900" lvl="0" indent="-342900" algn="l" rtl="0">
              <a:spcBef>
                <a:spcPts val="540"/>
              </a:spcBef>
              <a:spcAft>
                <a:spcPts val="0"/>
              </a:spcAft>
              <a:buClr>
                <a:schemeClr val="dk1"/>
              </a:buClr>
              <a:buSzPts val="2700"/>
              <a:buChar char="•"/>
            </a:pPr>
            <a:r>
              <a:rPr lang="en-US" sz="2700">
                <a:latin typeface="Georgia"/>
                <a:ea typeface="Georgia"/>
                <a:cs typeface="Georgia"/>
                <a:sym typeface="Georgia"/>
              </a:rPr>
              <a:t>Do you agree or disagree with this statement?</a:t>
            </a:r>
            <a:endParaRPr/>
          </a:p>
          <a:p>
            <a:pPr marL="342900" lvl="0" indent="-342900" algn="l" rtl="0">
              <a:spcBef>
                <a:spcPts val="540"/>
              </a:spcBef>
              <a:spcAft>
                <a:spcPts val="0"/>
              </a:spcAft>
              <a:buClr>
                <a:schemeClr val="dk1"/>
              </a:buClr>
              <a:buSzPts val="2700"/>
              <a:buChar char="•"/>
            </a:pPr>
            <a:r>
              <a:rPr lang="en-US" sz="2700">
                <a:latin typeface="Georgia"/>
                <a:ea typeface="Georgia"/>
                <a:cs typeface="Georgia"/>
                <a:sym typeface="Georgia"/>
              </a:rPr>
              <a:t>Why/why not?</a:t>
            </a:r>
            <a:endParaRPr/>
          </a:p>
          <a:p>
            <a:pPr marL="342900" lvl="0" indent="-139700" algn="l" rtl="0">
              <a:spcBef>
                <a:spcPts val="640"/>
              </a:spcBef>
              <a:spcAft>
                <a:spcPts val="0"/>
              </a:spcAft>
              <a:buClr>
                <a:schemeClr val="dk1"/>
              </a:buClr>
              <a:buSzPts val="3200"/>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Georgia"/>
              <a:buNone/>
            </a:pPr>
            <a:r>
              <a:rPr lang="en-US" b="1" dirty="0">
                <a:latin typeface="Georgia"/>
                <a:ea typeface="Georgia"/>
                <a:cs typeface="Georgia"/>
                <a:sym typeface="Georgia"/>
              </a:rPr>
              <a:t>Charlie returns</a:t>
            </a:r>
            <a:endParaRPr b="1" dirty="0">
              <a:latin typeface="Georgia"/>
              <a:ea typeface="Georgia"/>
              <a:cs typeface="Georgia"/>
              <a:sym typeface="Georgia"/>
            </a:endParaRPr>
          </a:p>
        </p:txBody>
      </p:sp>
      <p:sp>
        <p:nvSpPr>
          <p:cNvPr id="117" name="Google Shape;117;p5"/>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p>
            <a:pPr marL="0" lvl="0" indent="0" algn="l" rtl="0">
              <a:lnSpc>
                <a:spcPct val="120000"/>
              </a:lnSpc>
              <a:spcBef>
                <a:spcPts val="0"/>
              </a:spcBef>
              <a:spcAft>
                <a:spcPts val="0"/>
              </a:spcAft>
              <a:buClr>
                <a:schemeClr val="dk1"/>
              </a:buClr>
              <a:buSzPts val="2400"/>
              <a:buNone/>
            </a:pPr>
            <a:r>
              <a:rPr lang="en-US" sz="2000" dirty="0">
                <a:latin typeface="Georgia"/>
                <a:ea typeface="Georgia"/>
                <a:cs typeface="Georgia"/>
                <a:sym typeface="Georgia"/>
              </a:rPr>
              <a:t>Only moments later I saw something move out beyond the wire. I listened. There was still a ringing in my ears, so I couldn’t be sure of it, but I thought I could hear someone, a voice, and a voice that was not inside my head. It was a whisper. “Hey! Anyone there? It’s me, Charlie Peaceful. D company. I’m coming in. Don’t shoot.” Perhaps I was already asleep and deep in a wonderful dream I wanted to be true. But the voice came again, louder this time. “What’s the matter with you lot? Are you all fast asleep or what? It’s Charlie, Charlie Peaceful.”</a:t>
            </a:r>
            <a:endParaRPr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Georgia"/>
              <a:buNone/>
            </a:pPr>
            <a:r>
              <a:rPr lang="en-US" b="1" dirty="0">
                <a:latin typeface="Georgia"/>
                <a:ea typeface="Georgia"/>
                <a:cs typeface="Georgia"/>
                <a:sym typeface="Georgia"/>
              </a:rPr>
              <a:t>Charlie returns</a:t>
            </a:r>
            <a:endParaRPr b="1" dirty="0">
              <a:latin typeface="Georgia"/>
              <a:ea typeface="Georgia"/>
              <a:cs typeface="Georgia"/>
              <a:sym typeface="Georgia"/>
            </a:endParaRPr>
          </a:p>
        </p:txBody>
      </p:sp>
      <p:sp>
        <p:nvSpPr>
          <p:cNvPr id="124" name="Google Shape;124;p6"/>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Clr>
                <a:schemeClr val="dk1"/>
              </a:buClr>
              <a:buSzPts val="2720"/>
              <a:buNone/>
            </a:pPr>
            <a:r>
              <a:rPr lang="en-US" sz="2400" dirty="0">
                <a:latin typeface="Georgia"/>
                <a:ea typeface="Georgia"/>
                <a:cs typeface="Georgia"/>
                <a:sym typeface="Georgia"/>
              </a:rPr>
              <a:t>From under the wire a dark shape shifted and moved towards me. Not a dream, not one of my make-believe stories. It was Charlie. I could see his face now and he could see mine. “Tommo, you dozy beggar, you. Give us a hand, will you?” I grabbed him and tumbled him down into the trench. “Am I glad to see you!” he said. We hugged one another then. I don’t think we ever had before. I cried, and tried unsuccessfully to hide it, until I felt him crying too. </a:t>
            </a:r>
            <a:endParaRP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Georgia"/>
              <a:buNone/>
            </a:pPr>
            <a:r>
              <a:rPr lang="en-US" b="1" dirty="0">
                <a:latin typeface="Georgia"/>
                <a:ea typeface="Georgia"/>
                <a:cs typeface="Georgia"/>
                <a:sym typeface="Georgia"/>
              </a:rPr>
              <a:t>The soldiers</a:t>
            </a:r>
            <a:endParaRPr b="1" dirty="0">
              <a:latin typeface="Georgia"/>
              <a:ea typeface="Georgia"/>
              <a:cs typeface="Georgia"/>
              <a:sym typeface="Georgia"/>
            </a:endParaRPr>
          </a:p>
        </p:txBody>
      </p:sp>
      <p:sp>
        <p:nvSpPr>
          <p:cNvPr id="131" name="Google Shape;131;p7"/>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Clr>
                <a:schemeClr val="dk1"/>
              </a:buClr>
              <a:buSzPts val="2220"/>
              <a:buNone/>
            </a:pPr>
            <a:r>
              <a:rPr lang="en-US" sz="2000" dirty="0">
                <a:latin typeface="Georgia"/>
                <a:ea typeface="Georgia"/>
                <a:cs typeface="Georgia"/>
                <a:sym typeface="Georgia"/>
              </a:rPr>
              <a:t>“Who’ll lead the way? Come along now. Don’t let me down, lads. I’m looking for boys with hearts of oak, lads who love their King and their country, brave boys who hate the lousy Hun.”</a:t>
            </a:r>
            <a:endParaRPr sz="2000" dirty="0"/>
          </a:p>
          <a:p>
            <a:pPr marL="0" lvl="0" indent="0" algn="l" rtl="0">
              <a:lnSpc>
                <a:spcPct val="110000"/>
              </a:lnSpc>
              <a:spcBef>
                <a:spcPts val="600"/>
              </a:spcBef>
              <a:spcAft>
                <a:spcPts val="0"/>
              </a:spcAft>
              <a:buClr>
                <a:schemeClr val="dk1"/>
              </a:buClr>
              <a:buSzPts val="2220"/>
              <a:buNone/>
            </a:pPr>
            <a:r>
              <a:rPr lang="en-US" sz="2000" dirty="0">
                <a:latin typeface="Georgia"/>
                <a:ea typeface="Georgia"/>
                <a:cs typeface="Georgia"/>
                <a:sym typeface="Georgia"/>
              </a:rPr>
              <a:t>That was the moment the first one stepped forward, flourishing his hat as he pushed his way through the cheering crowd. I knew him at once from school. It was big Jimmy Parsons. I hadn’t seen him for a while, not since his family moved away from the village. He was even bigger than I remembered, fuller in the face and neck, and redder too. He was showing off now just like he always had done in the school yard. Egged on by the crowd, others soon followed.</a:t>
            </a:r>
            <a:endParaRPr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Georgia"/>
              <a:buNone/>
            </a:pPr>
            <a:r>
              <a:rPr lang="en-US" b="1" dirty="0">
                <a:latin typeface="Georgia"/>
                <a:ea typeface="Georgia"/>
                <a:cs typeface="Georgia"/>
                <a:sym typeface="Georgia"/>
              </a:rPr>
              <a:t>The soldiers</a:t>
            </a:r>
            <a:endParaRPr b="1" dirty="0">
              <a:latin typeface="Georgia"/>
              <a:ea typeface="Georgia"/>
              <a:cs typeface="Georgia"/>
              <a:sym typeface="Georgia"/>
            </a:endParaRPr>
          </a:p>
        </p:txBody>
      </p:sp>
      <p:sp>
        <p:nvSpPr>
          <p:cNvPr id="138" name="Google Shape;138;p8"/>
          <p:cNvSpPr txBox="1">
            <a:spLocks noGrp="1"/>
          </p:cNvSpPr>
          <p:nvPr>
            <p:ph type="body" idx="1"/>
          </p:nvPr>
        </p:nvSpPr>
        <p:spPr>
          <a:xfrm>
            <a:off x="457200" y="1600200"/>
            <a:ext cx="8229600" cy="5016357"/>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dk1"/>
              </a:buClr>
              <a:buSzPts val="2210"/>
              <a:buNone/>
            </a:pPr>
            <a:r>
              <a:rPr lang="en-US" sz="2000" dirty="0">
                <a:latin typeface="Georgia"/>
                <a:ea typeface="Georgia"/>
                <a:cs typeface="Georgia"/>
                <a:sym typeface="Georgia"/>
              </a:rPr>
              <a:t>Suddenly someone prodded me hard in the small of my back. It was a toothless old lady pointing at me with her crooked finger. “Go on, son,” she croaked. “You go and fight. It’s every man’s duty to fight when his country calls, that’s what I say. Go on. </a:t>
            </a:r>
            <a:r>
              <a:rPr lang="en-US" sz="2000" dirty="0" err="1">
                <a:latin typeface="Georgia"/>
                <a:ea typeface="Georgia"/>
                <a:cs typeface="Georgia"/>
                <a:sym typeface="Georgia"/>
              </a:rPr>
              <a:t>Y’ain’t</a:t>
            </a:r>
            <a:r>
              <a:rPr lang="en-US" sz="2000" dirty="0">
                <a:latin typeface="Georgia"/>
                <a:ea typeface="Georgia"/>
                <a:cs typeface="Georgia"/>
                <a:sym typeface="Georgia"/>
              </a:rPr>
              <a:t> a coward, are you?”</a:t>
            </a:r>
            <a:endParaRPr sz="2000" dirty="0"/>
          </a:p>
          <a:p>
            <a:pPr marL="0" lvl="0" indent="0" algn="l" rtl="0">
              <a:lnSpc>
                <a:spcPct val="100000"/>
              </a:lnSpc>
              <a:spcBef>
                <a:spcPts val="600"/>
              </a:spcBef>
              <a:spcAft>
                <a:spcPts val="0"/>
              </a:spcAft>
              <a:buClr>
                <a:schemeClr val="dk1"/>
              </a:buClr>
              <a:buSzPts val="2210"/>
              <a:buNone/>
            </a:pPr>
            <a:r>
              <a:rPr lang="en-US" sz="2000" dirty="0">
                <a:latin typeface="Georgia"/>
                <a:ea typeface="Georgia"/>
                <a:cs typeface="Georgia"/>
                <a:sym typeface="Georgia"/>
              </a:rPr>
              <a:t>Everyone seem to be looking at me then, urging me on, their eyes accusing me as I hesitated. The toothless old lady jabbed me again and then she was pushing me forward. </a:t>
            </a:r>
            <a:endParaRPr sz="2000" dirty="0"/>
          </a:p>
          <a:p>
            <a:pPr marL="0" lvl="0" indent="0" algn="l" rtl="0">
              <a:lnSpc>
                <a:spcPct val="100000"/>
              </a:lnSpc>
              <a:spcBef>
                <a:spcPts val="600"/>
              </a:spcBef>
              <a:spcAft>
                <a:spcPts val="0"/>
              </a:spcAft>
              <a:buClr>
                <a:schemeClr val="dk1"/>
              </a:buClr>
              <a:buSzPts val="2210"/>
              <a:buNone/>
            </a:pPr>
            <a:r>
              <a:rPr lang="en-US" sz="2000" dirty="0">
                <a:latin typeface="Georgia"/>
                <a:ea typeface="Georgia"/>
                <a:cs typeface="Georgia"/>
                <a:sym typeface="Georgia"/>
              </a:rPr>
              <a:t>“</a:t>
            </a:r>
            <a:r>
              <a:rPr lang="en-US" sz="2000" dirty="0" err="1">
                <a:latin typeface="Georgia"/>
                <a:ea typeface="Georgia"/>
                <a:cs typeface="Georgia"/>
                <a:sym typeface="Georgia"/>
              </a:rPr>
              <a:t>Y’ain’t</a:t>
            </a:r>
            <a:r>
              <a:rPr lang="en-US" sz="2000" dirty="0">
                <a:latin typeface="Georgia"/>
                <a:ea typeface="Georgia"/>
                <a:cs typeface="Georgia"/>
                <a:sym typeface="Georgia"/>
              </a:rPr>
              <a:t> a coward, are you? </a:t>
            </a:r>
            <a:r>
              <a:rPr lang="en-US" sz="2000" dirty="0" err="1">
                <a:latin typeface="Georgia"/>
                <a:ea typeface="Georgia"/>
                <a:cs typeface="Georgia"/>
                <a:sym typeface="Georgia"/>
              </a:rPr>
              <a:t>Y’ain’t</a:t>
            </a:r>
            <a:r>
              <a:rPr lang="en-US" sz="2000" dirty="0">
                <a:latin typeface="Georgia"/>
                <a:ea typeface="Georgia"/>
                <a:cs typeface="Georgia"/>
                <a:sym typeface="Georgia"/>
              </a:rPr>
              <a:t> a coward?” I didn’t run, not at first. I sidled away from her slowly, and then backed out of the crowd hoping no one would notice me. But she did. “Chicken!” She screamed after me. “Chicken!” Then I did run. Around helter-skelter down the deserted High Street, her words still ringing in my ears.</a:t>
            </a:r>
            <a:endParaRPr sz="2000" dirty="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782</Words>
  <Application>Microsoft Office PowerPoint</Application>
  <PresentationFormat>On-screen Show (4:3)</PresentationFormat>
  <Paragraphs>33</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Georgia</vt:lpstr>
      <vt:lpstr>Office Theme</vt:lpstr>
      <vt:lpstr>PowerPoint Presentation</vt:lpstr>
      <vt:lpstr>PowerPoint Presentation</vt:lpstr>
      <vt:lpstr>Discussion questions</vt:lpstr>
      <vt:lpstr>Class debate</vt:lpstr>
      <vt:lpstr>Charlie returns</vt:lpstr>
      <vt:lpstr>Charlie returns</vt:lpstr>
      <vt:lpstr>The soldiers</vt:lpstr>
      <vt:lpstr>The soldiers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Clements</dc:creator>
  <cp:lastModifiedBy>Caitlin Shewell-Cooper</cp:lastModifiedBy>
  <cp:revision>2</cp:revision>
  <dcterms:created xsi:type="dcterms:W3CDTF">2018-12-21T07:19:16Z</dcterms:created>
  <dcterms:modified xsi:type="dcterms:W3CDTF">2021-02-04T16:30:51Z</dcterms:modified>
</cp:coreProperties>
</file>